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7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316" r:id="rId4"/>
    <p:sldId id="317" r:id="rId5"/>
    <p:sldId id="318" r:id="rId6"/>
    <p:sldId id="319" r:id="rId7"/>
    <p:sldId id="320" r:id="rId8"/>
    <p:sldId id="321" r:id="rId9"/>
    <p:sldId id="322" r:id="rId10"/>
    <p:sldId id="323" r:id="rId11"/>
    <p:sldId id="324" r:id="rId12"/>
    <p:sldId id="325" r:id="rId13"/>
    <p:sldId id="326" r:id="rId14"/>
    <p:sldId id="327" r:id="rId15"/>
    <p:sldId id="341" r:id="rId16"/>
    <p:sldId id="335" r:id="rId17"/>
    <p:sldId id="336" r:id="rId18"/>
    <p:sldId id="337" r:id="rId19"/>
    <p:sldId id="338" r:id="rId20"/>
    <p:sldId id="339" r:id="rId21"/>
    <p:sldId id="340" r:id="rId22"/>
    <p:sldId id="328" r:id="rId23"/>
    <p:sldId id="329" r:id="rId24"/>
    <p:sldId id="330" r:id="rId25"/>
    <p:sldId id="331" r:id="rId26"/>
    <p:sldId id="332" r:id="rId27"/>
    <p:sldId id="333" r:id="rId28"/>
    <p:sldId id="313" r:id="rId29"/>
    <p:sldId id="314" r:id="rId30"/>
    <p:sldId id="31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5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ustomXml" Target="../customXml/item3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8B202E-0D2D-4423-A4F2-34C090ABDBFB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51E367-AE77-457B-BE1B-03E67BBBE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34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8113" y="766763"/>
            <a:ext cx="6823075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10573" y="4862141"/>
            <a:ext cx="5678154" cy="4605227"/>
          </a:xfrm>
          <a:noFill/>
        </p:spPr>
        <p:txBody>
          <a:bodyPr lIns="99038" tIns="49519" rIns="99038" bIns="49519"/>
          <a:lstStyle/>
          <a:p>
            <a:pPr>
              <a:spcBef>
                <a:spcPct val="0"/>
              </a:spcBef>
            </a:pPr>
            <a:endParaRPr lang="en-US">
              <a:ea typeface="ＭＳ Ｐゴシック" pitchFamily="34" charset="-128"/>
            </a:endParaRPr>
          </a:p>
        </p:txBody>
      </p:sp>
      <p:sp>
        <p:nvSpPr>
          <p:cNvPr id="114692" name="Slide Number Placeholder 3"/>
          <p:cNvSpPr txBox="1">
            <a:spLocks noGrp="1"/>
          </p:cNvSpPr>
          <p:nvPr/>
        </p:nvSpPr>
        <p:spPr bwMode="auto">
          <a:xfrm>
            <a:off x="4020687" y="9720785"/>
            <a:ext cx="3077006" cy="512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8" tIns="49519" rIns="99038" bIns="49519" anchor="b"/>
          <a:lstStyle/>
          <a:p>
            <a:pPr algn="r" defTabSz="990477"/>
            <a:fld id="{F50C78EE-2950-4BF3-B5C3-AB377512BB09}" type="slidenum">
              <a:rPr lang="en-US" sz="1300">
                <a:latin typeface="Calibri" pitchFamily="34" charset="0"/>
              </a:rPr>
              <a:pPr algn="r" defTabSz="990477"/>
              <a:t>11</a:t>
            </a:fld>
            <a:endParaRPr lang="en-US" sz="13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773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8113" y="766763"/>
            <a:ext cx="6823075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10573" y="4862141"/>
            <a:ext cx="5678154" cy="4605227"/>
          </a:xfrm>
          <a:noFill/>
        </p:spPr>
        <p:txBody>
          <a:bodyPr lIns="99038" tIns="49519" rIns="99038" bIns="49519"/>
          <a:lstStyle/>
          <a:p>
            <a:pPr>
              <a:spcBef>
                <a:spcPct val="0"/>
              </a:spcBef>
            </a:pPr>
            <a:r>
              <a:rPr lang="en-US">
                <a:ea typeface="ＭＳ Ｐゴシック" pitchFamily="34" charset="-128"/>
              </a:rPr>
              <a:t>Construction of the cipher : How effectively the cipher can randomize the input. Or how effectively the cipher can hide information about the input.</a:t>
            </a:r>
          </a:p>
        </p:txBody>
      </p:sp>
      <p:sp>
        <p:nvSpPr>
          <p:cNvPr id="115716" name="Slide Number Placeholder 3"/>
          <p:cNvSpPr txBox="1">
            <a:spLocks noGrp="1"/>
          </p:cNvSpPr>
          <p:nvPr/>
        </p:nvSpPr>
        <p:spPr bwMode="auto">
          <a:xfrm>
            <a:off x="4020687" y="9720785"/>
            <a:ext cx="3077006" cy="512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8" tIns="49519" rIns="99038" bIns="49519" anchor="b"/>
          <a:lstStyle/>
          <a:p>
            <a:pPr algn="r" defTabSz="990477"/>
            <a:fld id="{AC7E5E11-70D0-445C-843C-A6F8B511DE52}" type="slidenum">
              <a:rPr lang="en-US" sz="1300">
                <a:latin typeface="Calibri" pitchFamily="34" charset="0"/>
              </a:rPr>
              <a:pPr algn="r" defTabSz="990477"/>
              <a:t>13</a:t>
            </a:fld>
            <a:endParaRPr lang="en-US" sz="13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736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134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467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562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50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62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99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93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7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795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95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188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14B1C-8979-447F-804F-729F00EB3D65}" type="datetimeFigureOut">
              <a:rPr lang="en-US" smtClean="0"/>
              <a:pPr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60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61509" y="2666706"/>
            <a:ext cx="843049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Course Name: Hardware Security</a:t>
            </a:r>
          </a:p>
          <a:p>
            <a:pPr algn="ctr"/>
            <a:r>
              <a:rPr lang="en-US" sz="2400" b="1" dirty="0">
                <a:solidFill>
                  <a:srgbClr val="002060"/>
                </a:solidFill>
              </a:rPr>
              <a:t>Faculty Name: Prof </a:t>
            </a:r>
            <a:r>
              <a:rPr lang="en-US" sz="2400" b="1" dirty="0" err="1">
                <a:solidFill>
                  <a:srgbClr val="002060"/>
                </a:solidFill>
              </a:rPr>
              <a:t>Debdeep</a:t>
            </a:r>
            <a:r>
              <a:rPr lang="en-US" sz="2400" b="1" dirty="0">
                <a:solidFill>
                  <a:srgbClr val="002060"/>
                </a:solidFill>
              </a:rPr>
              <a:t> </a:t>
            </a:r>
            <a:r>
              <a:rPr lang="en-US" sz="2400" b="1" dirty="0" err="1">
                <a:solidFill>
                  <a:srgbClr val="002060"/>
                </a:solidFill>
              </a:rPr>
              <a:t>Mukhopadhyay</a:t>
            </a:r>
            <a:endParaRPr lang="en-US" sz="2400" b="1" dirty="0">
              <a:solidFill>
                <a:srgbClr val="002060"/>
              </a:solidFill>
            </a:endParaRP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Department </a:t>
            </a:r>
            <a:r>
              <a:rPr lang="en-US" sz="2400" b="1" dirty="0">
                <a:solidFill>
                  <a:srgbClr val="002060"/>
                </a:solidFill>
              </a:rPr>
              <a:t>: Computer Science and Engineering</a:t>
            </a:r>
          </a:p>
          <a:p>
            <a:pPr algn="ctr"/>
            <a:r>
              <a:rPr lang="en-US" sz="2400" b="1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26824" y="4359477"/>
            <a:ext cx="7734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Topic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Lecture 08: Background on Cryptography, Cryptanalysis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and Advanced Encryption Standard (AES)</a:t>
            </a:r>
          </a:p>
        </p:txBody>
      </p:sp>
    </p:spTree>
    <p:extLst>
      <p:ext uri="{BB962C8B-B14F-4D97-AF65-F5344CB8AC3E}">
        <p14:creationId xmlns:p14="http://schemas.microsoft.com/office/powerpoint/2010/main" val="1131391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655320" y="419895"/>
            <a:ext cx="11113008" cy="13255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dirty="0">
                <a:solidFill>
                  <a:schemeClr val="tx2"/>
                </a:solidFill>
                <a:ea typeface="ＭＳ Ｐゴシック" pitchFamily="34" charset="-128"/>
              </a:rPr>
              <a:t>Block Cipher : A Symmetric Key Encryption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423416" y="2396808"/>
            <a:ext cx="1371600" cy="2514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1423416" y="2625408"/>
            <a:ext cx="1371600" cy="2057400"/>
            <a:chOff x="838200" y="3200400"/>
            <a:chExt cx="1371600" cy="20574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838200" y="3200400"/>
              <a:ext cx="1371600" cy="0"/>
            </a:xfrm>
            <a:prstGeom prst="line">
              <a:avLst/>
            </a:prstGeom>
            <a:ln w="19050" cmpd="sng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38200" y="3429000"/>
              <a:ext cx="1371600" cy="0"/>
            </a:xfrm>
            <a:prstGeom prst="line">
              <a:avLst/>
            </a:prstGeom>
            <a:ln w="19050" cmpd="sng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38200" y="3657600"/>
              <a:ext cx="1371600" cy="0"/>
            </a:xfrm>
            <a:prstGeom prst="line">
              <a:avLst/>
            </a:prstGeom>
            <a:ln w="19050" cmpd="sng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38200" y="3886200"/>
              <a:ext cx="1371600" cy="0"/>
            </a:xfrm>
            <a:prstGeom prst="line">
              <a:avLst/>
            </a:prstGeom>
            <a:ln w="19050" cmpd="sng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38200" y="4114800"/>
              <a:ext cx="1371600" cy="0"/>
            </a:xfrm>
            <a:prstGeom prst="line">
              <a:avLst/>
            </a:prstGeom>
            <a:ln w="19050" cmpd="sng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38200" y="4343400"/>
              <a:ext cx="1371600" cy="0"/>
            </a:xfrm>
            <a:prstGeom prst="line">
              <a:avLst/>
            </a:prstGeom>
            <a:ln w="19050" cmpd="sng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38200" y="4572000"/>
              <a:ext cx="1371600" cy="0"/>
            </a:xfrm>
            <a:prstGeom prst="line">
              <a:avLst/>
            </a:prstGeom>
            <a:ln w="19050" cmpd="sng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38200" y="4800600"/>
              <a:ext cx="1371600" cy="0"/>
            </a:xfrm>
            <a:prstGeom prst="line">
              <a:avLst/>
            </a:prstGeom>
            <a:ln w="19050" cmpd="sng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838200" y="5029200"/>
              <a:ext cx="1371600" cy="0"/>
            </a:xfrm>
            <a:prstGeom prst="line">
              <a:avLst/>
            </a:prstGeom>
            <a:ln w="19050" cmpd="sng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38200" y="5257800"/>
              <a:ext cx="1371600" cy="0"/>
            </a:xfrm>
            <a:prstGeom prst="line">
              <a:avLst/>
            </a:prstGeom>
            <a:ln w="19050" cmpd="sng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/>
          <p:cNvSpPr/>
          <p:nvPr/>
        </p:nvSpPr>
        <p:spPr>
          <a:xfrm>
            <a:off x="4319016" y="2549208"/>
            <a:ext cx="1676400" cy="14478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Block Cipher</a:t>
            </a:r>
          </a:p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(Encryption)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471416" y="1787208"/>
            <a:ext cx="1371600" cy="381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Secret Key</a:t>
            </a:r>
          </a:p>
        </p:txBody>
      </p:sp>
      <p:cxnSp>
        <p:nvCxnSpPr>
          <p:cNvPr id="36" name="Straight Arrow Connector 35"/>
          <p:cNvCxnSpPr>
            <a:stCxn id="34" idx="2"/>
            <a:endCxn id="21" idx="0"/>
          </p:cNvCxnSpPr>
          <p:nvPr/>
        </p:nvCxnSpPr>
        <p:spPr>
          <a:xfrm>
            <a:off x="5157216" y="2168208"/>
            <a:ext cx="0" cy="3810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7443216" y="2396808"/>
            <a:ext cx="1371600" cy="228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7443216" y="2625408"/>
            <a:ext cx="1371600" cy="228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7443216" y="2854008"/>
            <a:ext cx="1371600" cy="228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7443216" y="3082608"/>
            <a:ext cx="1371600" cy="228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443216" y="3311208"/>
            <a:ext cx="1371600" cy="228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7443216" y="3539808"/>
            <a:ext cx="1371600" cy="228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7443216" y="3768408"/>
            <a:ext cx="1371600" cy="228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7443216" y="3997008"/>
            <a:ext cx="1371600" cy="228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7443216" y="4225608"/>
            <a:ext cx="1371600" cy="228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7443216" y="4454208"/>
            <a:ext cx="1371600" cy="228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7443216" y="4682808"/>
            <a:ext cx="1371600" cy="228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50" name="Elbow Connector 49"/>
          <p:cNvCxnSpPr>
            <a:endCxn id="21" idx="1"/>
          </p:cNvCxnSpPr>
          <p:nvPr/>
        </p:nvCxnSpPr>
        <p:spPr>
          <a:xfrm>
            <a:off x="2795016" y="2511108"/>
            <a:ext cx="1524000" cy="76200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endCxn id="37" idx="1"/>
          </p:cNvCxnSpPr>
          <p:nvPr/>
        </p:nvCxnSpPr>
        <p:spPr>
          <a:xfrm flipV="1">
            <a:off x="5995416" y="2511108"/>
            <a:ext cx="1447800" cy="76200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149" name="TextBox 53"/>
          <p:cNvSpPr txBox="1">
            <a:spLocks noChangeArrowheads="1"/>
          </p:cNvSpPr>
          <p:nvPr/>
        </p:nvSpPr>
        <p:spPr bwMode="auto">
          <a:xfrm>
            <a:off x="1423416" y="2028509"/>
            <a:ext cx="13716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>
                <a:latin typeface="Calibri" pitchFamily="34" charset="0"/>
              </a:rPr>
              <a:t>Plaintext</a:t>
            </a:r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7443216" y="2015809"/>
            <a:ext cx="13716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>
                <a:latin typeface="Calibri" pitchFamily="34" charset="0"/>
              </a:rPr>
              <a:t>Ciphertext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423416" y="5063808"/>
            <a:ext cx="1371600" cy="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1423416" y="5086034"/>
            <a:ext cx="13716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>
                <a:latin typeface="Calibri" pitchFamily="34" charset="0"/>
              </a:rPr>
              <a:t>Block Length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4471416" y="1634808"/>
            <a:ext cx="1371600" cy="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4471416" y="1341120"/>
            <a:ext cx="1371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>
                <a:latin typeface="Calibri" pitchFamily="34" charset="0"/>
              </a:rPr>
              <a:t>Key Length</a:t>
            </a:r>
          </a:p>
        </p:txBody>
      </p:sp>
      <p:sp>
        <p:nvSpPr>
          <p:cNvPr id="48155" name="Content Placeholder 2"/>
          <p:cNvSpPr>
            <a:spLocks noGrp="1"/>
          </p:cNvSpPr>
          <p:nvPr>
            <p:ph idx="4294967295"/>
          </p:nvPr>
        </p:nvSpPr>
        <p:spPr>
          <a:xfrm>
            <a:off x="3115373" y="4935793"/>
            <a:ext cx="5699443" cy="91440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sz="2000">
                <a:ea typeface="ＭＳ Ｐゴシック" pitchFamily="34" charset="-128"/>
              </a:rPr>
              <a:t>A block cipher encryption algorithm encrypts n bits of plaintext at a time</a:t>
            </a:r>
          </a:p>
          <a:p>
            <a:pPr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C = </a:t>
            </a:r>
            <a:r>
              <a:rPr lang="en-US" sz="2000" dirty="0" err="1">
                <a:ea typeface="ＭＳ Ｐゴシック" pitchFamily="34" charset="-128"/>
              </a:rPr>
              <a:t>E</a:t>
            </a:r>
            <a:r>
              <a:rPr lang="en-US" sz="2000" baseline="-25000" dirty="0" err="1">
                <a:ea typeface="ＭＳ Ｐゴシック" pitchFamily="34" charset="-128"/>
              </a:rPr>
              <a:t>k</a:t>
            </a:r>
            <a:r>
              <a:rPr lang="en-US" sz="2000" dirty="0">
                <a:ea typeface="ＭＳ Ｐゴシック" pitchFamily="34" charset="-128"/>
              </a:rPr>
              <a:t>(P)</a:t>
            </a:r>
          </a:p>
        </p:txBody>
      </p:sp>
      <p:sp>
        <p:nvSpPr>
          <p:cNvPr id="48156" name="Rectangle 28"/>
          <p:cNvSpPr>
            <a:spLocks noChangeArrowheads="1"/>
          </p:cNvSpPr>
          <p:nvPr/>
        </p:nvSpPr>
        <p:spPr bwMode="auto">
          <a:xfrm>
            <a:off x="1407542" y="1949134"/>
            <a:ext cx="182563" cy="4587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endParaRPr lang="en-US" sz="24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8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4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55" grpId="0"/>
      <p:bldP spid="61" grpId="0"/>
      <p:bldP spid="6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755904" y="16509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tx2"/>
                </a:solidFill>
                <a:ea typeface="ＭＳ Ｐゴシック" pitchFamily="34" charset="-128"/>
              </a:rPr>
              <a:t>Block Cipher : Decryption</a:t>
            </a:r>
          </a:p>
        </p:txBody>
      </p:sp>
      <p:sp>
        <p:nvSpPr>
          <p:cNvPr id="49155" name="Content Placeholder 2"/>
          <p:cNvSpPr>
            <a:spLocks noGrp="1"/>
          </p:cNvSpPr>
          <p:nvPr>
            <p:ph idx="4294967295"/>
          </p:nvPr>
        </p:nvSpPr>
        <p:spPr>
          <a:xfrm>
            <a:off x="3181350" y="4891151"/>
            <a:ext cx="5664708" cy="82384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</a:pPr>
            <a:r>
              <a:rPr lang="en-US" sz="1800">
                <a:ea typeface="ＭＳ Ｐゴシック" pitchFamily="34" charset="-128"/>
              </a:rPr>
              <a:t>A block cipher decryption algorithm recovers the plaintext from the </a:t>
            </a:r>
            <a:r>
              <a:rPr lang="en-US" sz="1800" dirty="0" err="1">
                <a:ea typeface="ＭＳ Ｐゴシック" pitchFamily="34" charset="-128"/>
              </a:rPr>
              <a:t>ciphertext</a:t>
            </a:r>
            <a:r>
              <a:rPr lang="en-US" sz="1800" dirty="0">
                <a:ea typeface="ＭＳ Ｐゴシック" pitchFamily="34" charset="-128"/>
              </a:rPr>
              <a:t>.</a:t>
            </a:r>
          </a:p>
          <a:p>
            <a:pPr>
              <a:lnSpc>
                <a:spcPct val="80000"/>
              </a:lnSpc>
            </a:pPr>
            <a:r>
              <a:rPr lang="en-US" sz="1800" dirty="0">
                <a:ea typeface="ＭＳ Ｐゴシック" pitchFamily="34" charset="-128"/>
              </a:rPr>
              <a:t>P = </a:t>
            </a:r>
            <a:r>
              <a:rPr lang="en-US" sz="1800" dirty="0" err="1">
                <a:ea typeface="ＭＳ Ｐゴシック" pitchFamily="34" charset="-128"/>
              </a:rPr>
              <a:t>D</a:t>
            </a:r>
            <a:r>
              <a:rPr lang="en-US" sz="1800" baseline="-25000" dirty="0" err="1">
                <a:ea typeface="ＭＳ Ｐゴシック" pitchFamily="34" charset="-128"/>
              </a:rPr>
              <a:t>k</a:t>
            </a:r>
            <a:r>
              <a:rPr lang="en-US" sz="1800" dirty="0">
                <a:ea typeface="ＭＳ Ｐゴシック" pitchFamily="34" charset="-128"/>
              </a:rPr>
              <a:t>(C)</a:t>
            </a:r>
          </a:p>
        </p:txBody>
      </p:sp>
      <p:sp>
        <p:nvSpPr>
          <p:cNvPr id="5" name="Rectangle 4"/>
          <p:cNvSpPr/>
          <p:nvPr/>
        </p:nvSpPr>
        <p:spPr>
          <a:xfrm>
            <a:off x="1670304" y="2224151"/>
            <a:ext cx="1371600" cy="2514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49157" name="Group 19"/>
          <p:cNvGrpSpPr>
            <a:grpSpLocks/>
          </p:cNvGrpSpPr>
          <p:nvPr/>
        </p:nvGrpSpPr>
        <p:grpSpPr bwMode="auto">
          <a:xfrm>
            <a:off x="1670304" y="2452751"/>
            <a:ext cx="1371600" cy="2057400"/>
            <a:chOff x="838200" y="3200400"/>
            <a:chExt cx="1371600" cy="20574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838200" y="3200400"/>
              <a:ext cx="1371600" cy="0"/>
            </a:xfrm>
            <a:prstGeom prst="line">
              <a:avLst/>
            </a:prstGeom>
            <a:ln w="19050" cmpd="sng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38200" y="3429000"/>
              <a:ext cx="1371600" cy="0"/>
            </a:xfrm>
            <a:prstGeom prst="line">
              <a:avLst/>
            </a:prstGeom>
            <a:ln w="19050" cmpd="sng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38200" y="3657600"/>
              <a:ext cx="1371600" cy="0"/>
            </a:xfrm>
            <a:prstGeom prst="line">
              <a:avLst/>
            </a:prstGeom>
            <a:ln w="19050" cmpd="sng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38200" y="3886200"/>
              <a:ext cx="1371600" cy="0"/>
            </a:xfrm>
            <a:prstGeom prst="line">
              <a:avLst/>
            </a:prstGeom>
            <a:ln w="19050" cmpd="sng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38200" y="4114800"/>
              <a:ext cx="1371600" cy="0"/>
            </a:xfrm>
            <a:prstGeom prst="line">
              <a:avLst/>
            </a:prstGeom>
            <a:ln w="19050" cmpd="sng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38200" y="4343400"/>
              <a:ext cx="1371600" cy="0"/>
            </a:xfrm>
            <a:prstGeom prst="line">
              <a:avLst/>
            </a:prstGeom>
            <a:ln w="19050" cmpd="sng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38200" y="4572000"/>
              <a:ext cx="1371600" cy="0"/>
            </a:xfrm>
            <a:prstGeom prst="line">
              <a:avLst/>
            </a:prstGeom>
            <a:ln w="19050" cmpd="sng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38200" y="4800600"/>
              <a:ext cx="1371600" cy="0"/>
            </a:xfrm>
            <a:prstGeom prst="line">
              <a:avLst/>
            </a:prstGeom>
            <a:ln w="19050" cmpd="sng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838200" y="5029200"/>
              <a:ext cx="1371600" cy="0"/>
            </a:xfrm>
            <a:prstGeom prst="line">
              <a:avLst/>
            </a:prstGeom>
            <a:ln w="19050" cmpd="sng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38200" y="5257800"/>
              <a:ext cx="1371600" cy="0"/>
            </a:xfrm>
            <a:prstGeom prst="line">
              <a:avLst/>
            </a:prstGeom>
            <a:ln w="19050" cmpd="sng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/>
          <p:cNvSpPr/>
          <p:nvPr/>
        </p:nvSpPr>
        <p:spPr>
          <a:xfrm>
            <a:off x="4565904" y="2376551"/>
            <a:ext cx="1676400" cy="14478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Block Cipher</a:t>
            </a:r>
          </a:p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(Decryption)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718304" y="1614551"/>
            <a:ext cx="1371600" cy="381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Secret Key</a:t>
            </a:r>
          </a:p>
        </p:txBody>
      </p:sp>
      <p:cxnSp>
        <p:nvCxnSpPr>
          <p:cNvPr id="36" name="Straight Arrow Connector 35"/>
          <p:cNvCxnSpPr>
            <a:stCxn id="34" idx="2"/>
            <a:endCxn id="21" idx="0"/>
          </p:cNvCxnSpPr>
          <p:nvPr/>
        </p:nvCxnSpPr>
        <p:spPr>
          <a:xfrm>
            <a:off x="5404104" y="1995551"/>
            <a:ext cx="0" cy="3810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7690104" y="2224151"/>
            <a:ext cx="1371600" cy="228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7690104" y="2452751"/>
            <a:ext cx="1371600" cy="228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7690104" y="2681351"/>
            <a:ext cx="1371600" cy="228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7690104" y="2909951"/>
            <a:ext cx="1371600" cy="228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690104" y="3138551"/>
            <a:ext cx="1371600" cy="228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7690104" y="3367151"/>
            <a:ext cx="1371600" cy="228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7690104" y="3595751"/>
            <a:ext cx="1371600" cy="228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7690104" y="3824351"/>
            <a:ext cx="1371600" cy="228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7690104" y="4052951"/>
            <a:ext cx="1371600" cy="228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7690104" y="4281551"/>
            <a:ext cx="1371600" cy="228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7690104" y="4510151"/>
            <a:ext cx="1371600" cy="228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50" name="Elbow Connector 49"/>
          <p:cNvCxnSpPr>
            <a:endCxn id="21" idx="1"/>
          </p:cNvCxnSpPr>
          <p:nvPr/>
        </p:nvCxnSpPr>
        <p:spPr>
          <a:xfrm>
            <a:off x="3041904" y="2338451"/>
            <a:ext cx="1524000" cy="76200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endCxn id="37" idx="1"/>
          </p:cNvCxnSpPr>
          <p:nvPr/>
        </p:nvCxnSpPr>
        <p:spPr>
          <a:xfrm flipV="1">
            <a:off x="6242304" y="2338451"/>
            <a:ext cx="1447800" cy="76200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174" name="TextBox 53"/>
          <p:cNvSpPr txBox="1">
            <a:spLocks noChangeArrowheads="1"/>
          </p:cNvSpPr>
          <p:nvPr/>
        </p:nvSpPr>
        <p:spPr bwMode="auto">
          <a:xfrm>
            <a:off x="1670304" y="1855851"/>
            <a:ext cx="13716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>
                <a:latin typeface="Calibri" pitchFamily="34" charset="0"/>
              </a:rPr>
              <a:t>Ciphertext</a:t>
            </a:r>
          </a:p>
        </p:txBody>
      </p:sp>
      <p:sp>
        <p:nvSpPr>
          <p:cNvPr id="49175" name="TextBox 54"/>
          <p:cNvSpPr txBox="1">
            <a:spLocks noChangeArrowheads="1"/>
          </p:cNvSpPr>
          <p:nvPr/>
        </p:nvSpPr>
        <p:spPr bwMode="auto">
          <a:xfrm>
            <a:off x="7690104" y="1843151"/>
            <a:ext cx="13716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>
                <a:latin typeface="Calibri" pitchFamily="34" charset="0"/>
              </a:rPr>
              <a:t>Plaintext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670304" y="4891151"/>
            <a:ext cx="1371600" cy="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177" name="TextBox 60"/>
          <p:cNvSpPr txBox="1">
            <a:spLocks noChangeArrowheads="1"/>
          </p:cNvSpPr>
          <p:nvPr/>
        </p:nvSpPr>
        <p:spPr bwMode="auto">
          <a:xfrm>
            <a:off x="1365504" y="4837176"/>
            <a:ext cx="1371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>
                <a:latin typeface="Calibri" pitchFamily="34" charset="0"/>
              </a:rPr>
              <a:t>Block Length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4718304" y="1462151"/>
            <a:ext cx="1371600" cy="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179" name="TextBox 63"/>
          <p:cNvSpPr txBox="1">
            <a:spLocks noChangeArrowheads="1"/>
          </p:cNvSpPr>
          <p:nvPr/>
        </p:nvSpPr>
        <p:spPr bwMode="auto">
          <a:xfrm>
            <a:off x="4718304" y="1092265"/>
            <a:ext cx="13716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>
                <a:latin typeface="Calibri" pitchFamily="34" charset="0"/>
              </a:rPr>
              <a:t>Key Length</a:t>
            </a:r>
          </a:p>
        </p:txBody>
      </p:sp>
    </p:spTree>
    <p:extLst>
      <p:ext uri="{BB962C8B-B14F-4D97-AF65-F5344CB8AC3E}">
        <p14:creationId xmlns:p14="http://schemas.microsoft.com/office/powerpoint/2010/main" val="1506532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ounded Rectangle 50"/>
          <p:cNvSpPr/>
          <p:nvPr/>
        </p:nvSpPr>
        <p:spPr>
          <a:xfrm>
            <a:off x="4489704" y="1789176"/>
            <a:ext cx="4572000" cy="3581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7131304" y="2474976"/>
            <a:ext cx="1752600" cy="2819400"/>
          </a:xfrm>
          <a:prstGeom prst="roundRect">
            <a:avLst/>
          </a:prstGeom>
          <a:solidFill>
            <a:schemeClr val="accent1">
              <a:lumMod val="60000"/>
              <a:lumOff val="40000"/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9156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664464" y="265176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chemeClr val="tx2"/>
                </a:solidFill>
                <a:ea typeface="ＭＳ Ｐゴシック" pitchFamily="34" charset="-128"/>
              </a:rPr>
              <a:t>Structure of a Block Cipher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594104" y="1560576"/>
            <a:ext cx="1371600" cy="228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309104" y="1179576"/>
            <a:ext cx="1371600" cy="381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Secret Key</a:t>
            </a:r>
          </a:p>
        </p:txBody>
      </p:sp>
      <p:sp>
        <p:nvSpPr>
          <p:cNvPr id="7" name="Rectangle 6"/>
          <p:cNvSpPr/>
          <p:nvPr/>
        </p:nvSpPr>
        <p:spPr>
          <a:xfrm>
            <a:off x="7309104" y="2665476"/>
            <a:ext cx="1371600" cy="1905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Round Key 1</a:t>
            </a:r>
          </a:p>
        </p:txBody>
      </p:sp>
      <p:sp>
        <p:nvSpPr>
          <p:cNvPr id="8" name="Rectangle 7"/>
          <p:cNvSpPr/>
          <p:nvPr/>
        </p:nvSpPr>
        <p:spPr>
          <a:xfrm>
            <a:off x="7309104" y="3116326"/>
            <a:ext cx="1371600" cy="1905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Round Key 2</a:t>
            </a:r>
          </a:p>
        </p:txBody>
      </p:sp>
      <p:sp>
        <p:nvSpPr>
          <p:cNvPr id="9" name="Rectangle 8"/>
          <p:cNvSpPr/>
          <p:nvPr/>
        </p:nvSpPr>
        <p:spPr>
          <a:xfrm>
            <a:off x="7309104" y="3541776"/>
            <a:ext cx="1371600" cy="1905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Round Key 3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309104" y="5027676"/>
            <a:ext cx="1371600" cy="1905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Round Key 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70704" y="1941576"/>
            <a:ext cx="1752600" cy="381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Key Whitening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870704" y="2627376"/>
            <a:ext cx="1752600" cy="228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Round 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870704" y="3084576"/>
            <a:ext cx="1752600" cy="228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Round 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870704" y="3541776"/>
            <a:ext cx="1752600" cy="228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Round 3</a:t>
            </a:r>
          </a:p>
        </p:txBody>
      </p:sp>
      <p:cxnSp>
        <p:nvCxnSpPr>
          <p:cNvPr id="23" name="Elbow Connector 22"/>
          <p:cNvCxnSpPr>
            <a:stCxn id="4" idx="3"/>
            <a:endCxn id="16" idx="0"/>
          </p:cNvCxnSpPr>
          <p:nvPr/>
        </p:nvCxnSpPr>
        <p:spPr>
          <a:xfrm>
            <a:off x="2965704" y="1674876"/>
            <a:ext cx="2781300" cy="266700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6616954" y="2767076"/>
            <a:ext cx="68580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6623304" y="3217926"/>
            <a:ext cx="68580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6623304" y="3643376"/>
            <a:ext cx="68580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6" idx="2"/>
            <a:endCxn id="17" idx="0"/>
          </p:cNvCxnSpPr>
          <p:nvPr/>
        </p:nvCxnSpPr>
        <p:spPr>
          <a:xfrm>
            <a:off x="5747004" y="2322576"/>
            <a:ext cx="0" cy="3048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7" idx="2"/>
            <a:endCxn id="18" idx="0"/>
          </p:cNvCxnSpPr>
          <p:nvPr/>
        </p:nvCxnSpPr>
        <p:spPr>
          <a:xfrm>
            <a:off x="5747004" y="2855976"/>
            <a:ext cx="0" cy="2286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8" idx="2"/>
            <a:endCxn id="19" idx="0"/>
          </p:cNvCxnSpPr>
          <p:nvPr/>
        </p:nvCxnSpPr>
        <p:spPr>
          <a:xfrm>
            <a:off x="5747004" y="3313176"/>
            <a:ext cx="0" cy="2286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9" idx="2"/>
          </p:cNvCxnSpPr>
          <p:nvPr/>
        </p:nvCxnSpPr>
        <p:spPr>
          <a:xfrm>
            <a:off x="5747004" y="3770376"/>
            <a:ext cx="0" cy="3048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4870704" y="5008626"/>
            <a:ext cx="1752600" cy="228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Round n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6623304" y="5135626"/>
            <a:ext cx="68580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747004" y="4151376"/>
            <a:ext cx="0" cy="7620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6" idx="2"/>
            <a:endCxn id="7" idx="0"/>
          </p:cNvCxnSpPr>
          <p:nvPr/>
        </p:nvCxnSpPr>
        <p:spPr>
          <a:xfrm>
            <a:off x="7994904" y="1560576"/>
            <a:ext cx="0" cy="11049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16" idx="3"/>
          </p:cNvCxnSpPr>
          <p:nvPr/>
        </p:nvCxnSpPr>
        <p:spPr>
          <a:xfrm flipH="1">
            <a:off x="6623304" y="2132076"/>
            <a:ext cx="137160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572" name="TextBox 56"/>
          <p:cNvSpPr txBox="1">
            <a:spLocks noChangeArrowheads="1"/>
          </p:cNvSpPr>
          <p:nvPr/>
        </p:nvSpPr>
        <p:spPr bwMode="auto">
          <a:xfrm>
            <a:off x="1517904" y="1255776"/>
            <a:ext cx="15573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alibri" pitchFamily="34" charset="0"/>
              </a:rPr>
              <a:t>Plaintext</a:t>
            </a:r>
            <a:r>
              <a:rPr lang="en-US" dirty="0">
                <a:latin typeface="Calibri" pitchFamily="34" charset="0"/>
                <a:ea typeface="ＭＳ Ｐゴシック" charset="-128"/>
              </a:rPr>
              <a:t> </a:t>
            </a:r>
            <a:r>
              <a:rPr lang="en-US" dirty="0">
                <a:latin typeface="Calibri" pitchFamily="34" charset="0"/>
              </a:rPr>
              <a:t>Block</a:t>
            </a:r>
          </a:p>
        </p:txBody>
      </p:sp>
      <p:sp>
        <p:nvSpPr>
          <p:cNvPr id="61" name="Rectangle 60"/>
          <p:cNvSpPr/>
          <p:nvPr/>
        </p:nvSpPr>
        <p:spPr>
          <a:xfrm>
            <a:off x="1594104" y="5370576"/>
            <a:ext cx="1371600" cy="228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65" name="Elbow Connector 64"/>
          <p:cNvCxnSpPr>
            <a:stCxn id="46" idx="2"/>
            <a:endCxn id="61" idx="3"/>
          </p:cNvCxnSpPr>
          <p:nvPr/>
        </p:nvCxnSpPr>
        <p:spPr>
          <a:xfrm rot="5400000">
            <a:off x="4232529" y="3970401"/>
            <a:ext cx="247650" cy="2781300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207" name="TextBox 65"/>
          <p:cNvSpPr txBox="1">
            <a:spLocks noChangeArrowheads="1"/>
          </p:cNvSpPr>
          <p:nvPr/>
        </p:nvSpPr>
        <p:spPr bwMode="auto">
          <a:xfrm>
            <a:off x="1476630" y="5076890"/>
            <a:ext cx="17176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Ciphertext Block</a:t>
            </a:r>
          </a:p>
        </p:txBody>
      </p:sp>
      <p:cxnSp>
        <p:nvCxnSpPr>
          <p:cNvPr id="31" name="Straight Arrow Connector 30"/>
          <p:cNvCxnSpPr>
            <a:endCxn id="8" idx="0"/>
          </p:cNvCxnSpPr>
          <p:nvPr/>
        </p:nvCxnSpPr>
        <p:spPr>
          <a:xfrm rot="5400000">
            <a:off x="7865523" y="2986945"/>
            <a:ext cx="260350" cy="158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9" idx="0"/>
          </p:cNvCxnSpPr>
          <p:nvPr/>
        </p:nvCxnSpPr>
        <p:spPr>
          <a:xfrm rot="5400000">
            <a:off x="7875048" y="3421920"/>
            <a:ext cx="241300" cy="158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rot="5400000">
            <a:off x="7949661" y="3855308"/>
            <a:ext cx="241300" cy="158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8071104" y="4075176"/>
            <a:ext cx="0" cy="7620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528306" y="2817876"/>
            <a:ext cx="461665" cy="1981200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algn="ctr">
              <a:defRPr/>
            </a:pPr>
            <a:r>
              <a:rPr lang="en-US" dirty="0"/>
              <a:t>Key Expansion</a:t>
            </a:r>
          </a:p>
        </p:txBody>
      </p:sp>
    </p:spTree>
    <p:extLst>
      <p:ext uri="{BB962C8B-B14F-4D97-AF65-F5344CB8AC3E}">
        <p14:creationId xmlns:p14="http://schemas.microsoft.com/office/powerpoint/2010/main" val="1925421233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381000" y="173101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tx2"/>
                </a:solidFill>
                <a:ea typeface="ＭＳ Ｐゴシック" pitchFamily="34" charset="-128"/>
              </a:rPr>
              <a:t>Key and Block length</a:t>
            </a:r>
          </a:p>
        </p:txBody>
      </p:sp>
      <p:sp>
        <p:nvSpPr>
          <p:cNvPr id="51203" name="Content Placeholder 2"/>
          <p:cNvSpPr>
            <a:spLocks noGrp="1"/>
          </p:cNvSpPr>
          <p:nvPr>
            <p:ph idx="4294967295"/>
          </p:nvPr>
        </p:nvSpPr>
        <p:spPr>
          <a:xfrm>
            <a:off x="914400" y="1498664"/>
            <a:ext cx="7943850" cy="4800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Generally 128, 192, or 256 bits </a:t>
            </a:r>
          </a:p>
          <a:p>
            <a:pPr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The key and block length can be independent of each other</a:t>
            </a:r>
          </a:p>
          <a:p>
            <a:pPr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The choice of length decides how effective the cipher is against brute force attacks.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80 bits is considered the minimum requirement.</a:t>
            </a:r>
            <a:endParaRPr lang="en-US" baseline="300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Longer lengths however result in slower encryption times, thus more performance overheads.</a:t>
            </a:r>
          </a:p>
        </p:txBody>
      </p:sp>
    </p:spTree>
    <p:extLst>
      <p:ext uri="{BB962C8B-B14F-4D97-AF65-F5344CB8AC3E}">
        <p14:creationId xmlns:p14="http://schemas.microsoft.com/office/powerpoint/2010/main" val="123586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262128" y="274637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tx2"/>
                </a:solidFill>
                <a:ea typeface="ＭＳ Ｐゴシック" pitchFamily="34" charset="-128"/>
              </a:rPr>
              <a:t>An Encryption Round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4294967295"/>
          </p:nvPr>
        </p:nvSpPr>
        <p:spPr>
          <a:xfrm>
            <a:off x="774192" y="1562100"/>
            <a:ext cx="5138738" cy="480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000">
                <a:ea typeface="ＭＳ Ｐゴシック" pitchFamily="34" charset="-128"/>
              </a:rPr>
              <a:t>Consists of three operations</a:t>
            </a:r>
          </a:p>
          <a:p>
            <a:pPr lvl="1">
              <a:lnSpc>
                <a:spcPct val="80000"/>
              </a:lnSpc>
            </a:pPr>
            <a:r>
              <a:rPr lang="en-US" sz="2600" dirty="0">
                <a:ea typeface="ＭＳ Ｐゴシック" pitchFamily="34" charset="-128"/>
              </a:rPr>
              <a:t>Addition of Round Key</a:t>
            </a:r>
          </a:p>
          <a:p>
            <a:pPr lvl="1">
              <a:lnSpc>
                <a:spcPct val="80000"/>
              </a:lnSpc>
            </a:pPr>
            <a:r>
              <a:rPr lang="en-US" sz="2600" b="1" i="1" dirty="0">
                <a:ea typeface="ＭＳ Ｐゴシック" pitchFamily="34" charset="-128"/>
              </a:rPr>
              <a:t>Confusion : </a:t>
            </a:r>
            <a:r>
              <a:rPr lang="en-US" sz="2600" dirty="0">
                <a:ea typeface="ＭＳ Ｐゴシック" pitchFamily="34" charset="-128"/>
              </a:rPr>
              <a:t>Hides the relation between the </a:t>
            </a:r>
            <a:r>
              <a:rPr lang="en-US" sz="2600" dirty="0" err="1">
                <a:ea typeface="ＭＳ Ｐゴシック" pitchFamily="34" charset="-128"/>
              </a:rPr>
              <a:t>ciphertext</a:t>
            </a:r>
            <a:r>
              <a:rPr lang="en-US" sz="2600" dirty="0">
                <a:ea typeface="ＭＳ Ｐゴシック" pitchFamily="34" charset="-128"/>
              </a:rPr>
              <a:t> and the key.</a:t>
            </a:r>
          </a:p>
          <a:p>
            <a:pPr lvl="1">
              <a:lnSpc>
                <a:spcPct val="80000"/>
              </a:lnSpc>
            </a:pPr>
            <a:r>
              <a:rPr lang="en-US" sz="2600" b="1" i="1" dirty="0">
                <a:ea typeface="ＭＳ Ｐゴシック" pitchFamily="34" charset="-128"/>
              </a:rPr>
              <a:t>Diffusion :</a:t>
            </a:r>
            <a:r>
              <a:rPr lang="en-US" sz="2600" i="1" dirty="0">
                <a:ea typeface="ＭＳ Ｐゴシック" pitchFamily="34" charset="-128"/>
              </a:rPr>
              <a:t> </a:t>
            </a:r>
            <a:r>
              <a:rPr lang="en-US" sz="2600" dirty="0">
                <a:ea typeface="ＭＳ Ｐゴシック" pitchFamily="34" charset="-128"/>
              </a:rPr>
              <a:t>Hides the relation between the </a:t>
            </a:r>
            <a:r>
              <a:rPr lang="en-US" sz="2600" dirty="0" err="1">
                <a:ea typeface="ＭＳ Ｐゴシック" pitchFamily="34" charset="-128"/>
              </a:rPr>
              <a:t>ciphertext</a:t>
            </a:r>
            <a:r>
              <a:rPr lang="en-US" sz="2600" dirty="0">
                <a:ea typeface="ＭＳ Ｐゴシック" pitchFamily="34" charset="-128"/>
              </a:rPr>
              <a:t> and the plaintext.</a:t>
            </a:r>
          </a:p>
          <a:p>
            <a:pPr>
              <a:lnSpc>
                <a:spcPct val="80000"/>
              </a:lnSpc>
            </a:pPr>
            <a:r>
              <a:rPr lang="en-US" sz="3000" dirty="0">
                <a:ea typeface="ＭＳ Ｐゴシック" pitchFamily="34" charset="-128"/>
              </a:rPr>
              <a:t>Number of rounds is determined by the cipher’s resistance to known attacks.</a:t>
            </a:r>
          </a:p>
          <a:p>
            <a:pPr lvl="2">
              <a:lnSpc>
                <a:spcPct val="80000"/>
              </a:lnSpc>
            </a:pPr>
            <a:endParaRPr lang="en-US" sz="22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endParaRPr lang="en-US" sz="3000" i="1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600" b="1" dirty="0">
              <a:ea typeface="ＭＳ Ｐゴシック" pitchFamily="34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464808" y="2590800"/>
            <a:ext cx="23622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Addition of Round Key</a:t>
            </a:r>
          </a:p>
        </p:txBody>
      </p:sp>
      <p:sp>
        <p:nvSpPr>
          <p:cNvPr id="5" name="Rectangle 4"/>
          <p:cNvSpPr/>
          <p:nvPr/>
        </p:nvSpPr>
        <p:spPr>
          <a:xfrm>
            <a:off x="6464808" y="3276600"/>
            <a:ext cx="23622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Confusion Layer</a:t>
            </a:r>
          </a:p>
        </p:txBody>
      </p:sp>
      <p:sp>
        <p:nvSpPr>
          <p:cNvPr id="6" name="Rectangle 5"/>
          <p:cNvSpPr/>
          <p:nvPr/>
        </p:nvSpPr>
        <p:spPr>
          <a:xfrm>
            <a:off x="6464808" y="3962400"/>
            <a:ext cx="23622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Diffusion Layer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5400000">
            <a:off x="7456202" y="4533106"/>
            <a:ext cx="381000" cy="158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2"/>
            <a:endCxn id="5" idx="0"/>
          </p:cNvCxnSpPr>
          <p:nvPr/>
        </p:nvCxnSpPr>
        <p:spPr>
          <a:xfrm rot="5400000">
            <a:off x="7493509" y="3124201"/>
            <a:ext cx="304800" cy="317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2"/>
            <a:endCxn id="6" idx="0"/>
          </p:cNvCxnSpPr>
          <p:nvPr/>
        </p:nvCxnSpPr>
        <p:spPr>
          <a:xfrm rot="5400000">
            <a:off x="7493509" y="3810001"/>
            <a:ext cx="304800" cy="317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5400000">
            <a:off x="7492715" y="2437607"/>
            <a:ext cx="304800" cy="158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235" name="TextBox 10"/>
          <p:cNvSpPr txBox="1">
            <a:spLocks noChangeArrowheads="1"/>
          </p:cNvSpPr>
          <p:nvPr/>
        </p:nvSpPr>
        <p:spPr bwMode="auto">
          <a:xfrm>
            <a:off x="6979159" y="1992314"/>
            <a:ext cx="13446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alibri" pitchFamily="34" charset="0"/>
              </a:rPr>
              <a:t>Round Input</a:t>
            </a:r>
          </a:p>
        </p:txBody>
      </p:sp>
      <p:sp>
        <p:nvSpPr>
          <p:cNvPr id="52236" name="TextBox 11"/>
          <p:cNvSpPr txBox="1">
            <a:spLocks noChangeArrowheads="1"/>
          </p:cNvSpPr>
          <p:nvPr/>
        </p:nvSpPr>
        <p:spPr bwMode="auto">
          <a:xfrm>
            <a:off x="6877558" y="4659314"/>
            <a:ext cx="15557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alibri" pitchFamily="34" charset="0"/>
              </a:rPr>
              <a:t>Round Output</a:t>
            </a:r>
          </a:p>
        </p:txBody>
      </p:sp>
    </p:spTree>
    <p:extLst>
      <p:ext uri="{BB962C8B-B14F-4D97-AF65-F5344CB8AC3E}">
        <p14:creationId xmlns:p14="http://schemas.microsoft.com/office/powerpoint/2010/main" val="262257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</a:rPr>
              <a:t>Cryptographic</a:t>
            </a:r>
            <a:r>
              <a:rPr lang="en-US" altLang="en-US" dirty="0"/>
              <a:t> Attacks</a:t>
            </a:r>
          </a:p>
        </p:txBody>
      </p:sp>
      <p:sp>
        <p:nvSpPr>
          <p:cNvPr id="1171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/>
              <a:t>Cryptanalytic Attacks:</a:t>
            </a:r>
          </a:p>
          <a:p>
            <a:pPr lvl="1">
              <a:lnSpc>
                <a:spcPct val="80000"/>
              </a:lnSpc>
            </a:pPr>
            <a:r>
              <a:rPr lang="en-US" altLang="en-US" sz="2000"/>
              <a:t>Applies mathematical techniques to obtain the key better than a brute force search (try all possibilities)</a:t>
            </a:r>
          </a:p>
          <a:p>
            <a:pPr>
              <a:lnSpc>
                <a:spcPct val="80000"/>
              </a:lnSpc>
            </a:pPr>
            <a:r>
              <a:rPr lang="en-US" altLang="en-US" sz="2400"/>
              <a:t>All attacks are distinguishers:</a:t>
            </a:r>
          </a:p>
          <a:p>
            <a:pPr lvl="1">
              <a:lnSpc>
                <a:spcPct val="80000"/>
              </a:lnSpc>
            </a:pPr>
            <a:r>
              <a:rPr lang="en-US" altLang="en-US" sz="2000"/>
              <a:t>all (good) ciphers transforms the plaintext distribution to “appear” as random.</a:t>
            </a:r>
          </a:p>
          <a:p>
            <a:pPr lvl="1">
              <a:lnSpc>
                <a:spcPct val="80000"/>
              </a:lnSpc>
            </a:pPr>
            <a:r>
              <a:rPr lang="en-US" altLang="en-US" sz="2000"/>
              <a:t>the goal of an attack is to find properties in the cipher which does not exist in random distribution.</a:t>
            </a:r>
          </a:p>
          <a:p>
            <a:pPr lvl="1">
              <a:lnSpc>
                <a:spcPct val="80000"/>
              </a:lnSpc>
            </a:pPr>
            <a:r>
              <a:rPr lang="en-US" altLang="en-US" sz="2000"/>
              <a:t>Attacker guesses a portion of the key and checks for the property.</a:t>
            </a:r>
          </a:p>
          <a:p>
            <a:pPr lvl="1">
              <a:lnSpc>
                <a:spcPct val="80000"/>
              </a:lnSpc>
            </a:pPr>
            <a:r>
              <a:rPr lang="en-US" altLang="en-US" sz="2000"/>
              <a:t>Any attack better than a brute force search qualifies as an attack.</a:t>
            </a:r>
          </a:p>
          <a:p>
            <a:pPr lvl="1">
              <a:lnSpc>
                <a:spcPct val="80000"/>
              </a:lnSpc>
            </a:pPr>
            <a:r>
              <a:rPr lang="en-US" altLang="en-US" sz="2000"/>
              <a:t>May not be practical but exposes design flaw.</a:t>
            </a:r>
          </a:p>
          <a:p>
            <a:pPr lvl="1">
              <a:lnSpc>
                <a:spcPct val="80000"/>
              </a:lnSpc>
            </a:pPr>
            <a:endParaRPr lang="en-US" altLang="en-US" sz="2000"/>
          </a:p>
        </p:txBody>
      </p:sp>
    </p:spTree>
    <p:extLst>
      <p:ext uri="{BB962C8B-B14F-4D97-AF65-F5344CB8AC3E}">
        <p14:creationId xmlns:p14="http://schemas.microsoft.com/office/powerpoint/2010/main" val="2089668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042416" y="633984"/>
            <a:ext cx="9272016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>
                <a:solidFill>
                  <a:schemeClr val="tx2"/>
                </a:solidFill>
              </a:rPr>
              <a:t>Cryptanalysis and the </a:t>
            </a:r>
            <a:r>
              <a:rPr lang="en-US" altLang="en-US" dirty="0" err="1">
                <a:solidFill>
                  <a:schemeClr val="tx2"/>
                </a:solidFill>
              </a:rPr>
              <a:t>Kerckhoff’s</a:t>
            </a:r>
            <a:r>
              <a:rPr lang="en-US" altLang="en-US" dirty="0">
                <a:solidFill>
                  <a:schemeClr val="tx2"/>
                </a:solidFill>
              </a:rPr>
              <a:t> Principle 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22716" y="2057400"/>
            <a:ext cx="4675180" cy="4800600"/>
          </a:xfrm>
        </p:spPr>
        <p:txBody>
          <a:bodyPr/>
          <a:lstStyle/>
          <a:p>
            <a:pPr lvl="1" eaLnBrk="1" hangingPunct="1"/>
            <a:r>
              <a:rPr lang="en-US" altLang="en-US" dirty="0"/>
              <a:t>The cryptosystem is known to the adversary. </a:t>
            </a:r>
          </a:p>
          <a:p>
            <a:pPr lvl="1" eaLnBrk="1" hangingPunct="1"/>
            <a:r>
              <a:rPr lang="en-US" altLang="en-US" dirty="0"/>
              <a:t>But the key is not known to the attacker.</a:t>
            </a:r>
          </a:p>
          <a:p>
            <a:pPr lvl="1" eaLnBrk="1" hangingPunct="1"/>
            <a:r>
              <a:rPr lang="en-US" altLang="en-US" dirty="0"/>
              <a:t>The secrecy of the cryptosystem lies in the key.</a:t>
            </a:r>
          </a:p>
          <a:p>
            <a:pPr eaLnBrk="1" hangingPunct="1"/>
            <a:r>
              <a:rPr lang="en-US" altLang="en-US" sz="2400" dirty="0"/>
              <a:t>Cryptanalysis is the art of obtaining the key.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2182968"/>
            <a:ext cx="5715000" cy="337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46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solidFill>
                  <a:schemeClr val="tx2"/>
                </a:solidFill>
              </a:rPr>
              <a:t>A Basic Cipher and the notion of Differential</a:t>
            </a:r>
            <a:endParaRPr lang="en-IN" altLang="en-US" dirty="0">
              <a:solidFill>
                <a:schemeClr val="tx2"/>
              </a:solidFill>
            </a:endParaRP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2362200" y="1417638"/>
            <a:ext cx="7772400" cy="4419600"/>
          </a:xfrm>
        </p:spPr>
        <p:txBody>
          <a:bodyPr/>
          <a:lstStyle/>
          <a:p>
            <a:pPr eaLnBrk="1" hangingPunct="1"/>
            <a:r>
              <a:rPr lang="en-US" altLang="en-US" dirty="0"/>
              <a:t>c=m </a:t>
            </a:r>
            <a:r>
              <a:rPr lang="en-US" altLang="en-US" dirty="0">
                <a:latin typeface="High Tower Text" panose="02040502050506030303" pitchFamily="18" charset="0"/>
                <a:ea typeface="Kozuka Gothic Pro L" pitchFamily="34" charset="-128"/>
              </a:rPr>
              <a:t>⊕ k, where each variable is of b bits.</a:t>
            </a:r>
          </a:p>
          <a:p>
            <a:pPr eaLnBrk="1" hangingPunct="1"/>
            <a:r>
              <a:rPr lang="en-US" altLang="en-US" dirty="0">
                <a:latin typeface="High Tower Text" panose="02040502050506030303" pitchFamily="18" charset="0"/>
                <a:ea typeface="Kozuka Gothic Pro L" pitchFamily="34" charset="-128"/>
              </a:rPr>
              <a:t>If the key is chosen at random and used only once, then cryptanalyst gains no information about m from c.</a:t>
            </a:r>
          </a:p>
          <a:p>
            <a:pPr eaLnBrk="1" hangingPunct="1"/>
            <a:r>
              <a:rPr lang="en-US" altLang="en-US" dirty="0">
                <a:latin typeface="High Tower Text" panose="02040502050506030303" pitchFamily="18" charset="0"/>
                <a:ea typeface="Kozuka Gothic Pro L" pitchFamily="34" charset="-128"/>
              </a:rPr>
              <a:t>What happens if the same key is used twice. </a:t>
            </a:r>
          </a:p>
          <a:p>
            <a:pPr marL="457200" lvl="1" indent="0">
              <a:buNone/>
            </a:pPr>
            <a:r>
              <a:rPr lang="en-US" altLang="en-US" dirty="0">
                <a:latin typeface="High Tower Text" panose="02040502050506030303" pitchFamily="18" charset="0"/>
                <a:ea typeface="Kozuka Gothic Pro L" pitchFamily="34" charset="-128"/>
              </a:rPr>
              <a:t>c</a:t>
            </a:r>
            <a:r>
              <a:rPr lang="en-US" altLang="en-US" baseline="-25000" dirty="0">
                <a:latin typeface="High Tower Text" panose="02040502050506030303" pitchFamily="18" charset="0"/>
                <a:ea typeface="Kozuka Gothic Pro L" pitchFamily="34" charset="-128"/>
              </a:rPr>
              <a:t>0</a:t>
            </a:r>
            <a:r>
              <a:rPr lang="en-US" altLang="en-US" dirty="0">
                <a:latin typeface="High Tower Text" panose="02040502050506030303" pitchFamily="18" charset="0"/>
                <a:ea typeface="Kozuka Gothic Pro L" pitchFamily="34" charset="-128"/>
              </a:rPr>
              <a:t> ⊕ c</a:t>
            </a:r>
            <a:r>
              <a:rPr lang="en-US" altLang="en-US" baseline="-25000" dirty="0">
                <a:latin typeface="High Tower Text" panose="02040502050506030303" pitchFamily="18" charset="0"/>
                <a:ea typeface="Kozuka Gothic Pro L" pitchFamily="34" charset="-128"/>
              </a:rPr>
              <a:t>1</a:t>
            </a:r>
            <a:r>
              <a:rPr lang="en-US" altLang="en-US" dirty="0">
                <a:latin typeface="High Tower Text" panose="02040502050506030303" pitchFamily="18" charset="0"/>
                <a:ea typeface="Kozuka Gothic Pro L" pitchFamily="34" charset="-128"/>
              </a:rPr>
              <a:t>=(m</a:t>
            </a:r>
            <a:r>
              <a:rPr lang="en-US" altLang="en-US" baseline="-25000" dirty="0">
                <a:latin typeface="High Tower Text" panose="02040502050506030303" pitchFamily="18" charset="0"/>
                <a:ea typeface="Kozuka Gothic Pro L" pitchFamily="34" charset="-128"/>
              </a:rPr>
              <a:t>0</a:t>
            </a:r>
            <a:r>
              <a:rPr lang="en-US" altLang="en-US" dirty="0">
                <a:latin typeface="High Tower Text" panose="02040502050506030303" pitchFamily="18" charset="0"/>
                <a:ea typeface="Kozuka Gothic Pro L" pitchFamily="34" charset="-128"/>
              </a:rPr>
              <a:t> ⊕ k) ⊕(m</a:t>
            </a:r>
            <a:r>
              <a:rPr lang="en-US" altLang="en-US" baseline="-25000" dirty="0">
                <a:latin typeface="High Tower Text" panose="02040502050506030303" pitchFamily="18" charset="0"/>
                <a:ea typeface="Kozuka Gothic Pro L" pitchFamily="34" charset="-128"/>
              </a:rPr>
              <a:t>1</a:t>
            </a:r>
            <a:r>
              <a:rPr lang="en-US" altLang="en-US" dirty="0">
                <a:latin typeface="High Tower Text" panose="02040502050506030303" pitchFamily="18" charset="0"/>
                <a:ea typeface="Kozuka Gothic Pro L" pitchFamily="34" charset="-128"/>
              </a:rPr>
              <a:t> ⊕ k)=m</a:t>
            </a:r>
            <a:r>
              <a:rPr lang="en-US" altLang="en-US" baseline="-25000" dirty="0">
                <a:latin typeface="High Tower Text" panose="02040502050506030303" pitchFamily="18" charset="0"/>
                <a:ea typeface="Kozuka Gothic Pro L" pitchFamily="34" charset="-128"/>
              </a:rPr>
              <a:t>0</a:t>
            </a:r>
            <a:r>
              <a:rPr lang="en-US" altLang="en-US" dirty="0">
                <a:latin typeface="High Tower Text" panose="02040502050506030303" pitchFamily="18" charset="0"/>
                <a:ea typeface="Kozuka Gothic Pro L" pitchFamily="34" charset="-128"/>
              </a:rPr>
              <a:t> ⊕m</a:t>
            </a:r>
            <a:r>
              <a:rPr lang="en-US" altLang="en-US" baseline="-25000" dirty="0">
                <a:latin typeface="High Tower Text" panose="02040502050506030303" pitchFamily="18" charset="0"/>
                <a:ea typeface="Kozuka Gothic Pro L" pitchFamily="34" charset="-128"/>
              </a:rPr>
              <a:t>1</a:t>
            </a:r>
            <a:r>
              <a:rPr lang="en-US" altLang="en-US" dirty="0">
                <a:latin typeface="High Tower Text" panose="02040502050506030303" pitchFamily="18" charset="0"/>
                <a:ea typeface="Kozuka Gothic Pro L" pitchFamily="34" charset="-128"/>
              </a:rPr>
              <a:t>.</a:t>
            </a:r>
          </a:p>
          <a:p>
            <a:pPr eaLnBrk="1" hangingPunct="1"/>
            <a:r>
              <a:rPr lang="en-US" altLang="en-US" dirty="0">
                <a:latin typeface="High Tower Text" panose="02040502050506030303" pitchFamily="18" charset="0"/>
                <a:ea typeface="Kozuka Gothic Pro L" pitchFamily="34" charset="-128"/>
              </a:rPr>
              <a:t>Provides a notion of ‘difference’ which does not depend on the key!</a:t>
            </a:r>
            <a:endParaRPr lang="en-IN" altLang="en-US" dirty="0"/>
          </a:p>
        </p:txBody>
      </p:sp>
    </p:spTree>
    <p:extLst>
      <p:ext uri="{BB962C8B-B14F-4D97-AF65-F5344CB8AC3E}">
        <p14:creationId xmlns:p14="http://schemas.microsoft.com/office/powerpoint/2010/main" val="1658672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1130300" y="3559818"/>
            <a:ext cx="7950200" cy="2841625"/>
          </a:xfrm>
        </p:spPr>
        <p:txBody>
          <a:bodyPr/>
          <a:lstStyle/>
          <a:p>
            <a:pPr eaLnBrk="1" hangingPunct="1"/>
            <a:r>
              <a:rPr lang="en-US" altLang="en-US" dirty="0"/>
              <a:t>Study the ‘differential’ behavior. </a:t>
            </a:r>
          </a:p>
          <a:p>
            <a:pPr eaLnBrk="1" hangingPunct="1"/>
            <a:r>
              <a:rPr lang="en-US" altLang="en-US" dirty="0"/>
              <a:t>Consider two encryptions with a pair of plaintexts, m</a:t>
            </a:r>
            <a:r>
              <a:rPr lang="en-US" altLang="en-US" baseline="-25000" dirty="0"/>
              <a:t>0</a:t>
            </a:r>
            <a:r>
              <a:rPr lang="en-US" altLang="en-US" dirty="0"/>
              <a:t> and m</a:t>
            </a:r>
            <a:r>
              <a:rPr lang="en-US" altLang="en-US" baseline="-25000" dirty="0"/>
              <a:t>1</a:t>
            </a:r>
            <a:r>
              <a:rPr lang="en-US" altLang="en-US" dirty="0"/>
              <a:t>.</a:t>
            </a:r>
          </a:p>
          <a:p>
            <a:pPr eaLnBrk="1" hangingPunct="1"/>
            <a:r>
              <a:rPr lang="en-US" altLang="en-US" dirty="0"/>
              <a:t>The attacker knows the difference of the internal values, u</a:t>
            </a:r>
            <a:r>
              <a:rPr lang="en-US" altLang="en-US" baseline="-25000" dirty="0"/>
              <a:t>0</a:t>
            </a:r>
            <a:r>
              <a:rPr lang="en-US" altLang="en-US" dirty="0">
                <a:latin typeface="High Tower Text" panose="02040502050506030303" pitchFamily="18" charset="0"/>
                <a:ea typeface="Kozuka Gothic Pro L" pitchFamily="34" charset="-128"/>
              </a:rPr>
              <a:t> ⊕</a:t>
            </a:r>
            <a:r>
              <a:rPr lang="en-US" altLang="en-US" dirty="0"/>
              <a:t> u</a:t>
            </a:r>
            <a:r>
              <a:rPr lang="en-US" altLang="en-US" baseline="-25000" dirty="0"/>
              <a:t>1</a:t>
            </a:r>
            <a:r>
              <a:rPr lang="en-US" altLang="en-US" dirty="0"/>
              <a:t>. </a:t>
            </a:r>
            <a:endParaRPr lang="en-IN" alt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976469" y="1464759"/>
          <a:ext cx="7361237" cy="7923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67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08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High Tower Text" pitchFamily="18" charset="0"/>
                        </a:rPr>
                        <a:t>x</a:t>
                      </a:r>
                    </a:p>
                  </a:txBody>
                  <a:tcPr marL="91439" marR="91439" marT="45688" marB="4568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  1  2  3  4  5  6  7  8  9  a  b  c  d  e   f </a:t>
                      </a:r>
                    </a:p>
                  </a:txBody>
                  <a:tcPr marL="91439" marR="91439" marT="45688" marB="4568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8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High Tower Text" pitchFamily="18" charset="0"/>
                        </a:rPr>
                        <a:t>S[x]</a:t>
                      </a:r>
                    </a:p>
                  </a:txBody>
                  <a:tcPr marL="91439" marR="91439" marT="45688" marB="4568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  4  c   5  0  7  2  e  1  f   3  d  8  a  9  b</a:t>
                      </a:r>
                    </a:p>
                  </a:txBody>
                  <a:tcPr marL="91439" marR="91439" marT="45688" marB="4568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8207" name="Group 88"/>
          <p:cNvGrpSpPr>
            <a:grpSpLocks/>
          </p:cNvGrpSpPr>
          <p:nvPr/>
        </p:nvGrpSpPr>
        <p:grpSpPr bwMode="auto">
          <a:xfrm>
            <a:off x="3124200" y="2457661"/>
            <a:ext cx="5562600" cy="999465"/>
            <a:chOff x="1447800" y="3581400"/>
            <a:chExt cx="5562600" cy="99960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4572000" y="4267294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209" name="Group 87"/>
            <p:cNvGrpSpPr>
              <a:grpSpLocks/>
            </p:cNvGrpSpPr>
            <p:nvPr/>
          </p:nvGrpSpPr>
          <p:grpSpPr bwMode="auto">
            <a:xfrm>
              <a:off x="1447800" y="3581400"/>
              <a:ext cx="5562600" cy="999602"/>
              <a:chOff x="2514600" y="4267200"/>
              <a:chExt cx="5562600" cy="999602"/>
            </a:xfrm>
          </p:grpSpPr>
          <p:grpSp>
            <p:nvGrpSpPr>
              <p:cNvPr id="8210" name="Group 81"/>
              <p:cNvGrpSpPr>
                <a:grpSpLocks/>
              </p:cNvGrpSpPr>
              <p:nvPr/>
            </p:nvGrpSpPr>
            <p:grpSpPr bwMode="auto">
              <a:xfrm>
                <a:off x="2514600" y="4267200"/>
                <a:ext cx="5562600" cy="999602"/>
                <a:chOff x="2895600" y="4648200"/>
                <a:chExt cx="5562600" cy="999602"/>
              </a:xfrm>
            </p:grpSpPr>
            <p:grpSp>
              <p:nvGrpSpPr>
                <p:cNvPr id="8212" name="Group 74"/>
                <p:cNvGrpSpPr>
                  <a:grpSpLocks/>
                </p:cNvGrpSpPr>
                <p:nvPr/>
              </p:nvGrpSpPr>
              <p:grpSpPr bwMode="auto">
                <a:xfrm>
                  <a:off x="2895600" y="4648200"/>
                  <a:ext cx="5562600" cy="999602"/>
                  <a:chOff x="1524000" y="3486090"/>
                  <a:chExt cx="5562600" cy="999602"/>
                </a:xfrm>
              </p:grpSpPr>
              <p:sp>
                <p:nvSpPr>
                  <p:cNvPr id="8215" name="TextBox 5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24000" y="3962400"/>
                    <a:ext cx="5562600" cy="5232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 b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en-US" sz="2800" b="0">
                        <a:latin typeface="Calibri" panose="020F0502020204030204" pitchFamily="34" charset="0"/>
                      </a:rPr>
                      <a:t>m</a:t>
                    </a:r>
                  </a:p>
                </p:txBody>
              </p:sp>
              <p:cxnSp>
                <p:nvCxnSpPr>
                  <p:cNvPr id="14" name="Straight Arrow Connector 13"/>
                  <p:cNvCxnSpPr/>
                  <p:nvPr/>
                </p:nvCxnSpPr>
                <p:spPr>
                  <a:xfrm>
                    <a:off x="1828800" y="4191037"/>
                    <a:ext cx="381000" cy="1588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Arrow Connector 14"/>
                  <p:cNvCxnSpPr/>
                  <p:nvPr/>
                </p:nvCxnSpPr>
                <p:spPr>
                  <a:xfrm rot="5400000">
                    <a:off x="2134373" y="3961611"/>
                    <a:ext cx="304842" cy="1588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Arrow Connector 15"/>
                  <p:cNvCxnSpPr/>
                  <p:nvPr/>
                </p:nvCxnSpPr>
                <p:spPr>
                  <a:xfrm>
                    <a:off x="2362200" y="4191037"/>
                    <a:ext cx="381000" cy="1588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Arrow Connector 16"/>
                  <p:cNvCxnSpPr/>
                  <p:nvPr/>
                </p:nvCxnSpPr>
                <p:spPr>
                  <a:xfrm>
                    <a:off x="3505200" y="4191037"/>
                    <a:ext cx="381000" cy="1588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Arrow Connector 17"/>
                  <p:cNvCxnSpPr/>
                  <p:nvPr/>
                </p:nvCxnSpPr>
                <p:spPr>
                  <a:xfrm rot="5400000">
                    <a:off x="4418786" y="3961611"/>
                    <a:ext cx="304842" cy="1587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221" name="TextBox 6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53000" y="3962400"/>
                    <a:ext cx="228600" cy="4001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 b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en-US" sz="2000" b="0">
                        <a:latin typeface="Calibri" panose="020F0502020204030204" pitchFamily="34" charset="0"/>
                      </a:rPr>
                      <a:t>c</a:t>
                    </a:r>
                  </a:p>
                </p:txBody>
              </p:sp>
              <p:sp>
                <p:nvSpPr>
                  <p:cNvPr id="8222" name="TextBox 6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43400" y="3505200"/>
                    <a:ext cx="457200" cy="4001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 b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en-US" sz="2000" b="0">
                        <a:latin typeface="Calibri" panose="020F0502020204030204" pitchFamily="34" charset="0"/>
                      </a:rPr>
                      <a:t>k</a:t>
                    </a:r>
                    <a:r>
                      <a:rPr lang="en-US" altLang="en-US" sz="2000" b="0" baseline="-25000">
                        <a:latin typeface="Calibri" panose="020F050202020403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8223" name="TextBox 6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057400" y="3486090"/>
                    <a:ext cx="533400" cy="4001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 b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en-US" sz="2000" b="0">
                        <a:latin typeface="Calibri" panose="020F0502020204030204" pitchFamily="34" charset="0"/>
                      </a:rPr>
                      <a:t>k</a:t>
                    </a:r>
                    <a:r>
                      <a:rPr lang="en-US" altLang="en-US" sz="2000" b="0" baseline="-25000">
                        <a:latin typeface="Calibri" panose="020F050202020403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8224" name="TextBox 6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667000" y="3962400"/>
                    <a:ext cx="228600" cy="4001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 b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en-US" sz="2000" b="0">
                        <a:latin typeface="Calibri" panose="020F0502020204030204" pitchFamily="34" charset="0"/>
                      </a:rPr>
                      <a:t>u</a:t>
                    </a:r>
                  </a:p>
                </p:txBody>
              </p:sp>
              <p:cxnSp>
                <p:nvCxnSpPr>
                  <p:cNvPr id="23" name="Straight Arrow Connector 22"/>
                  <p:cNvCxnSpPr/>
                  <p:nvPr/>
                </p:nvCxnSpPr>
                <p:spPr>
                  <a:xfrm>
                    <a:off x="2895600" y="4191037"/>
                    <a:ext cx="381000" cy="1588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226" name="TextBox 6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10000" y="3962400"/>
                    <a:ext cx="304800" cy="4001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 b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 b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 b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en-US" sz="2000" b="0">
                        <a:latin typeface="Calibri" panose="020F0502020204030204" pitchFamily="34" charset="0"/>
                      </a:rPr>
                      <a:t>v</a:t>
                    </a:r>
                  </a:p>
                </p:txBody>
              </p:sp>
              <p:cxnSp>
                <p:nvCxnSpPr>
                  <p:cNvPr id="25" name="Straight Arrow Connector 24"/>
                  <p:cNvCxnSpPr/>
                  <p:nvPr/>
                </p:nvCxnSpPr>
                <p:spPr>
                  <a:xfrm>
                    <a:off x="4038600" y="4191037"/>
                    <a:ext cx="381000" cy="1588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213" name="TextBox 79"/>
                <p:cNvSpPr txBox="1">
                  <a:spLocks noChangeArrowheads="1"/>
                </p:cNvSpPr>
                <p:nvPr/>
              </p:nvSpPr>
              <p:spPr bwMode="auto">
                <a:xfrm>
                  <a:off x="3480516" y="5105400"/>
                  <a:ext cx="457200" cy="5232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800" b="0">
                      <a:latin typeface="Kozuka Gothic Pro L" pitchFamily="34" charset="-128"/>
                      <a:ea typeface="Kozuka Gothic Pro L" pitchFamily="34" charset="-128"/>
                    </a:rPr>
                    <a:t>⊕</a:t>
                  </a:r>
                  <a:endParaRPr lang="en-US" altLang="en-US" sz="2800" b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8214" name="TextBox 80"/>
                <p:cNvSpPr txBox="1">
                  <a:spLocks noChangeArrowheads="1"/>
                </p:cNvSpPr>
                <p:nvPr/>
              </p:nvSpPr>
              <p:spPr bwMode="auto">
                <a:xfrm>
                  <a:off x="5740758" y="5115994"/>
                  <a:ext cx="381000" cy="5232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800" b="0">
                      <a:latin typeface="Kozuka Gothic Pro L" pitchFamily="34" charset="-128"/>
                      <a:ea typeface="Kozuka Gothic Pro L" pitchFamily="34" charset="-128"/>
                    </a:rPr>
                    <a:t>⊕</a:t>
                  </a:r>
                  <a:endParaRPr lang="en-US" altLang="en-US" sz="2800" b="0">
                    <a:latin typeface="Calibri" panose="020F0502020204030204" pitchFamily="34" charset="0"/>
                  </a:endParaRPr>
                </a:p>
              </p:txBody>
            </p:sp>
          </p:grpSp>
          <p:sp>
            <p:nvSpPr>
              <p:cNvPr id="9" name="Rectangle 8"/>
              <p:cNvSpPr/>
              <p:nvPr/>
            </p:nvSpPr>
            <p:spPr>
              <a:xfrm>
                <a:off x="4267200" y="4876883"/>
                <a:ext cx="228600" cy="2286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</p:grpSp>
      </p:grpSp>
      <p:sp>
        <p:nvSpPr>
          <p:cNvPr id="26" name="Title 1"/>
          <p:cNvSpPr txBox="1">
            <a:spLocks/>
          </p:cNvSpPr>
          <p:nvPr/>
        </p:nvSpPr>
        <p:spPr>
          <a:xfrm>
            <a:off x="1584325" y="304829"/>
            <a:ext cx="7499350" cy="11430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300" b="1" kern="1200">
                <a:solidFill>
                  <a:srgbClr val="9B4C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300" b="1">
                <a:solidFill>
                  <a:srgbClr val="9B4C37"/>
                </a:solidFill>
                <a:latin typeface="Gill Sans MT" pitchFamily="34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300" b="1">
                <a:solidFill>
                  <a:srgbClr val="9B4C37"/>
                </a:solidFill>
                <a:latin typeface="Gill Sans MT" pitchFamily="34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300" b="1">
                <a:solidFill>
                  <a:srgbClr val="9B4C37"/>
                </a:solidFill>
                <a:latin typeface="Gill Sans MT" pitchFamily="34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300" b="1">
                <a:solidFill>
                  <a:srgbClr val="9B4C37"/>
                </a:solidFill>
                <a:latin typeface="Gill Sans MT" pitchFamily="34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rgbClr val="572314"/>
                </a:solidFill>
                <a:latin typeface="Gill Sans M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rgbClr val="572314"/>
                </a:solidFill>
                <a:latin typeface="Gill Sans M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rgbClr val="572314"/>
                </a:solidFill>
                <a:latin typeface="Gill Sans M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rgbClr val="572314"/>
                </a:solidFill>
                <a:latin typeface="Gill Sans MT" pitchFamily="34" charset="0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An Exercise on Cryptanalysis</a:t>
            </a:r>
            <a:endParaRPr lang="en-IN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931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2"/>
                </a:solidFill>
              </a:rPr>
              <a:t>Attack on the Cipher</a:t>
            </a:r>
            <a:endParaRPr lang="en-IN" altLang="en-US" dirty="0">
              <a:solidFill>
                <a:schemeClr val="tx2"/>
              </a:solidFill>
            </a:endParaRP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1203012" y="1536192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en-US" dirty="0"/>
              <a:t>u</a:t>
            </a:r>
            <a:r>
              <a:rPr lang="en-US" altLang="en-US" baseline="-25000" dirty="0"/>
              <a:t>0</a:t>
            </a:r>
            <a:r>
              <a:rPr lang="en-US" altLang="en-US" dirty="0">
                <a:latin typeface="High Tower Text" panose="02040502050506030303" pitchFamily="18" charset="0"/>
                <a:ea typeface="Kozuka Gothic Pro L" pitchFamily="34" charset="-128"/>
              </a:rPr>
              <a:t> ⊕ </a:t>
            </a:r>
            <a:r>
              <a:rPr lang="en-US" altLang="en-US" dirty="0">
                <a:ea typeface="Kozuka Gothic Pro L" pitchFamily="34" charset="-128"/>
              </a:rPr>
              <a:t>u</a:t>
            </a:r>
            <a:r>
              <a:rPr lang="en-US" altLang="en-US" baseline="-25000" dirty="0">
                <a:ea typeface="Kozuka Gothic Pro L" pitchFamily="34" charset="-128"/>
              </a:rPr>
              <a:t>1</a:t>
            </a:r>
            <a:r>
              <a:rPr lang="en-US" altLang="en-US" dirty="0">
                <a:ea typeface="Kozuka Gothic Pro L" pitchFamily="34" charset="-128"/>
              </a:rPr>
              <a:t>=S</a:t>
            </a:r>
            <a:r>
              <a:rPr lang="en-US" altLang="en-US" baseline="30000" dirty="0">
                <a:ea typeface="Kozuka Gothic Pro L" pitchFamily="34" charset="-128"/>
              </a:rPr>
              <a:t>-1</a:t>
            </a:r>
            <a:r>
              <a:rPr lang="en-US" altLang="en-US" dirty="0">
                <a:ea typeface="Kozuka Gothic Pro L" pitchFamily="34" charset="-128"/>
              </a:rPr>
              <a:t>[v</a:t>
            </a:r>
            <a:r>
              <a:rPr lang="en-US" altLang="en-US" baseline="-25000" dirty="0">
                <a:ea typeface="Kozuka Gothic Pro L" pitchFamily="34" charset="-128"/>
              </a:rPr>
              <a:t>0</a:t>
            </a:r>
            <a:r>
              <a:rPr lang="en-US" altLang="en-US" dirty="0">
                <a:ea typeface="Kozuka Gothic Pro L" pitchFamily="34" charset="-128"/>
              </a:rPr>
              <a:t>] </a:t>
            </a:r>
            <a:r>
              <a:rPr lang="en-US" altLang="en-US" dirty="0">
                <a:latin typeface="High Tower Text" panose="02040502050506030303" pitchFamily="18" charset="0"/>
                <a:ea typeface="Kozuka Gothic Pro L" pitchFamily="34" charset="-128"/>
              </a:rPr>
              <a:t>⊕</a:t>
            </a:r>
            <a:r>
              <a:rPr lang="en-US" altLang="en-US" dirty="0">
                <a:ea typeface="Kozuka Gothic Pro L" pitchFamily="34" charset="-128"/>
              </a:rPr>
              <a:t> S</a:t>
            </a:r>
            <a:r>
              <a:rPr lang="en-US" altLang="en-US" baseline="30000" dirty="0">
                <a:ea typeface="Kozuka Gothic Pro L" pitchFamily="34" charset="-128"/>
              </a:rPr>
              <a:t>-1</a:t>
            </a:r>
            <a:r>
              <a:rPr lang="en-US" altLang="en-US" dirty="0">
                <a:ea typeface="Kozuka Gothic Pro L" pitchFamily="34" charset="-128"/>
              </a:rPr>
              <a:t>[v</a:t>
            </a:r>
            <a:r>
              <a:rPr lang="en-US" altLang="en-US" baseline="-25000" dirty="0">
                <a:ea typeface="Kozuka Gothic Pro L" pitchFamily="34" charset="-128"/>
              </a:rPr>
              <a:t>0</a:t>
            </a:r>
            <a:r>
              <a:rPr lang="en-US" altLang="en-US" dirty="0">
                <a:ea typeface="Kozuka Gothic Pro L" pitchFamily="34" charset="-128"/>
              </a:rPr>
              <a:t>]</a:t>
            </a:r>
          </a:p>
          <a:p>
            <a:pPr eaLnBrk="1" hangingPunct="1"/>
            <a:r>
              <a:rPr lang="en-US" altLang="en-US" dirty="0">
                <a:ea typeface="Kozuka Gothic Pro L" pitchFamily="34" charset="-128"/>
              </a:rPr>
              <a:t>Attacker guesses k</a:t>
            </a:r>
            <a:r>
              <a:rPr lang="en-US" altLang="en-US" baseline="-25000" dirty="0">
                <a:ea typeface="Kozuka Gothic Pro L" pitchFamily="34" charset="-128"/>
              </a:rPr>
              <a:t>1</a:t>
            </a:r>
            <a:r>
              <a:rPr lang="en-US" altLang="en-US" dirty="0">
                <a:ea typeface="Kozuka Gothic Pro L" pitchFamily="34" charset="-128"/>
              </a:rPr>
              <a:t>, and estimates v</a:t>
            </a:r>
            <a:r>
              <a:rPr lang="en-US" altLang="en-US" baseline="-25000" dirty="0">
                <a:ea typeface="Kozuka Gothic Pro L" pitchFamily="34" charset="-128"/>
              </a:rPr>
              <a:t>0</a:t>
            </a:r>
            <a:r>
              <a:rPr lang="en-US" altLang="en-US" dirty="0">
                <a:ea typeface="Kozuka Gothic Pro L" pitchFamily="34" charset="-128"/>
              </a:rPr>
              <a:t> and v</a:t>
            </a:r>
            <a:r>
              <a:rPr lang="en-US" altLang="en-US" baseline="-25000" dirty="0">
                <a:ea typeface="Kozuka Gothic Pro L" pitchFamily="34" charset="-128"/>
              </a:rPr>
              <a:t>1</a:t>
            </a:r>
            <a:r>
              <a:rPr lang="en-US" altLang="en-US" dirty="0">
                <a:ea typeface="Kozuka Gothic Pro L" pitchFamily="34" charset="-128"/>
              </a:rPr>
              <a:t>, and evaluates the above. </a:t>
            </a:r>
          </a:p>
          <a:p>
            <a:pPr eaLnBrk="1" hangingPunct="1"/>
            <a:r>
              <a:rPr lang="en-US" altLang="en-US" dirty="0">
                <a:ea typeface="Kozuka Gothic Pro L" pitchFamily="34" charset="-128"/>
              </a:rPr>
              <a:t>If more than one values of k</a:t>
            </a:r>
            <a:r>
              <a:rPr lang="en-US" altLang="en-US" baseline="-25000" dirty="0">
                <a:ea typeface="Kozuka Gothic Pro L" pitchFamily="34" charset="-128"/>
              </a:rPr>
              <a:t>1 </a:t>
            </a:r>
            <a:r>
              <a:rPr lang="en-US" altLang="en-US" dirty="0">
                <a:ea typeface="Kozuka Gothic Pro L" pitchFamily="34" charset="-128"/>
              </a:rPr>
              <a:t>satisfy, try with other messages.</a:t>
            </a:r>
          </a:p>
          <a:p>
            <a:pPr eaLnBrk="1" hangingPunct="1"/>
            <a:r>
              <a:rPr lang="en-US" altLang="en-US" dirty="0">
                <a:ea typeface="Kozuka Gothic Pro L" pitchFamily="34" charset="-128"/>
              </a:rPr>
              <a:t>Observations:</a:t>
            </a:r>
          </a:p>
          <a:p>
            <a:pPr lvl="1" eaLnBrk="1" hangingPunct="1"/>
            <a:r>
              <a:rPr lang="en-US" altLang="en-US" dirty="0">
                <a:ea typeface="Kozuka Gothic Pro L" pitchFamily="34" charset="-128"/>
              </a:rPr>
              <a:t>Differences between internal variables are exposed.</a:t>
            </a:r>
          </a:p>
          <a:p>
            <a:pPr lvl="1" eaLnBrk="1" hangingPunct="1"/>
            <a:r>
              <a:rPr lang="en-US" altLang="en-US" dirty="0">
                <a:ea typeface="Kozuka Gothic Pro L" pitchFamily="34" charset="-128"/>
              </a:rPr>
              <a:t>Recover key information by guessing parts of the key and testing whether a differential holds.</a:t>
            </a:r>
            <a:endParaRPr lang="en-IN" altLang="en-US" dirty="0"/>
          </a:p>
        </p:txBody>
      </p:sp>
    </p:spTree>
    <p:extLst>
      <p:ext uri="{BB962C8B-B14F-4D97-AF65-F5344CB8AC3E}">
        <p14:creationId xmlns:p14="http://schemas.microsoft.com/office/powerpoint/2010/main" val="1297420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06225" y="96520"/>
            <a:ext cx="6810664" cy="5017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667" dirty="0">
                <a:solidFill>
                  <a:srgbClr val="C00000"/>
                </a:solidFill>
              </a:rPr>
              <a:t> Concepts Covered:</a:t>
            </a: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lang="en-US" sz="2667" dirty="0">
                <a:solidFill>
                  <a:srgbClr val="C00000"/>
                </a:solidFill>
              </a:rPr>
              <a:t>Goals of Cryptography</a:t>
            </a: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lang="en-US" sz="2667" dirty="0">
                <a:solidFill>
                  <a:srgbClr val="C00000"/>
                </a:solidFill>
              </a:rPr>
              <a:t>Types of Cryptography</a:t>
            </a: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lang="en-US" sz="2667" dirty="0">
                <a:solidFill>
                  <a:srgbClr val="C00000"/>
                </a:solidFill>
              </a:rPr>
              <a:t>Block Ciphers</a:t>
            </a: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lang="en-US" sz="2667" dirty="0">
                <a:solidFill>
                  <a:srgbClr val="C00000"/>
                </a:solidFill>
              </a:rPr>
              <a:t>AES: Advanced Encryption Standard</a:t>
            </a: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endParaRPr lang="en-US" sz="2667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975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1119621" y="32391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2"/>
                </a:solidFill>
              </a:rPr>
              <a:t>The Differential Attack</a:t>
            </a:r>
            <a:endParaRPr lang="en-IN" alt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9621" y="2343091"/>
            <a:ext cx="8138679" cy="3590192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400" dirty="0"/>
              <a:t>u’=u</a:t>
            </a:r>
            <a:r>
              <a:rPr lang="en-US" sz="2400" baseline="-25000" dirty="0"/>
              <a:t>0 </a:t>
            </a:r>
            <a:r>
              <a:rPr lang="en-US" sz="2400" dirty="0">
                <a:ea typeface="Kozuka Gothic Pro L" pitchFamily="34" charset="-128"/>
              </a:rPr>
              <a:t>⊕</a:t>
            </a:r>
            <a:r>
              <a:rPr lang="en-US" sz="2400" dirty="0">
                <a:latin typeface="High Tower Text" panose="02040502050506030303" pitchFamily="18" charset="0"/>
                <a:ea typeface="Kozuka Gothic Pro L" pitchFamily="34" charset="-128"/>
              </a:rPr>
              <a:t> </a:t>
            </a:r>
            <a:r>
              <a:rPr lang="en-US" sz="2400" dirty="0"/>
              <a:t>u</a:t>
            </a:r>
            <a:r>
              <a:rPr lang="en-US" sz="2400" baseline="-25000" dirty="0"/>
              <a:t>1 </a:t>
            </a:r>
            <a:r>
              <a:rPr lang="en-US" sz="2400" dirty="0"/>
              <a:t>= a </a:t>
            </a:r>
            <a:r>
              <a:rPr lang="en-US" sz="2400" dirty="0">
                <a:ea typeface="Kozuka Gothic Pro L" pitchFamily="34" charset="-128"/>
              </a:rPr>
              <a:t>⊕ 5 = f.</a:t>
            </a:r>
          </a:p>
          <a:p>
            <a:pPr eaLnBrk="1" hangingPunct="1">
              <a:defRPr/>
            </a:pPr>
            <a:r>
              <a:rPr lang="en-US" sz="2400" dirty="0">
                <a:ea typeface="Kozuka Gothic Pro L" pitchFamily="34" charset="-128"/>
              </a:rPr>
              <a:t>Consider the inverse R[.] from S[.]:</a:t>
            </a:r>
          </a:p>
          <a:p>
            <a:pPr eaLnBrk="1" hangingPunct="1">
              <a:defRPr/>
            </a:pPr>
            <a:endParaRPr lang="en-IN" sz="2400" dirty="0"/>
          </a:p>
          <a:p>
            <a:pPr eaLnBrk="1" hangingPunct="1">
              <a:defRPr/>
            </a:pPr>
            <a:endParaRPr lang="en-US" sz="2400" dirty="0"/>
          </a:p>
          <a:p>
            <a:pPr eaLnBrk="1" hangingPunct="1">
              <a:defRPr/>
            </a:pPr>
            <a:r>
              <a:rPr lang="en-US" sz="2400" dirty="0"/>
              <a:t>For each value t of k</a:t>
            </a:r>
            <a:r>
              <a:rPr lang="en-US" sz="2400" baseline="-25000" dirty="0"/>
              <a:t>1</a:t>
            </a:r>
            <a:r>
              <a:rPr lang="en-US" sz="2400" dirty="0"/>
              <a:t>, check: R[t</a:t>
            </a:r>
            <a:r>
              <a:rPr lang="en-US" sz="2400" dirty="0">
                <a:ea typeface="Kozuka Gothic Pro L" pitchFamily="34" charset="-128"/>
              </a:rPr>
              <a:t> ⊕ 9] ⊕R[t ⊕6]=f =&gt; k</a:t>
            </a:r>
            <a:r>
              <a:rPr lang="en-US" sz="2400" baseline="-25000" dirty="0">
                <a:ea typeface="Kozuka Gothic Pro L" pitchFamily="34" charset="-128"/>
              </a:rPr>
              <a:t>1</a:t>
            </a:r>
            <a:r>
              <a:rPr lang="en-US" sz="2400" dirty="0">
                <a:ea typeface="Kozuka Gothic Pro L" pitchFamily="34" charset="-128"/>
              </a:rPr>
              <a:t>ϵ{7,8}</a:t>
            </a:r>
            <a:endParaRPr lang="en-IN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428218" y="3312416"/>
          <a:ext cx="5867400" cy="7413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9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682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High Tower Text" pitchFamily="18" charset="0"/>
                        </a:rPr>
                        <a:t>x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  1  2  3  4  5  6  7  8  9  a  b  c  d  e   f 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2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High Tower Text" pitchFamily="18" charset="0"/>
                        </a:rPr>
                        <a:t>R[x]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 </a:t>
                      </a:r>
                      <a:r>
                        <a:rPr lang="en-US" sz="1400" baseline="0" dirty="0"/>
                        <a:t> 8  6  a  1  3  0  5  c  e  d   f  2  b  7  9</a:t>
                      </a:r>
                      <a:endParaRPr lang="en-US" sz="14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255" name="Group 19"/>
          <p:cNvGrpSpPr>
            <a:grpSpLocks/>
          </p:cNvGrpSpPr>
          <p:nvPr/>
        </p:nvGrpSpPr>
        <p:grpSpPr bwMode="auto">
          <a:xfrm>
            <a:off x="1734312" y="1447801"/>
            <a:ext cx="3276600" cy="876301"/>
            <a:chOff x="533400" y="590490"/>
            <a:chExt cx="3276600" cy="876420"/>
          </a:xfrm>
        </p:grpSpPr>
        <p:sp>
          <p:nvSpPr>
            <p:cNvPr id="10274" name="TextBox 3"/>
            <p:cNvSpPr txBox="1">
              <a:spLocks noChangeArrowheads="1"/>
            </p:cNvSpPr>
            <p:nvPr/>
          </p:nvSpPr>
          <p:spPr bwMode="auto">
            <a:xfrm>
              <a:off x="533400" y="1066800"/>
              <a:ext cx="32766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0" dirty="0">
                  <a:latin typeface="High Tower Text" panose="02040502050506030303" pitchFamily="18" charset="0"/>
                </a:rPr>
                <a:t>a</a:t>
              </a:r>
              <a:r>
                <a:rPr lang="en-US" altLang="en-US" sz="2000" b="0" dirty="0">
                  <a:latin typeface="High Tower Text" panose="02040502050506030303" pitchFamily="18" charset="0"/>
                  <a:ea typeface="Kozuka Gothic Pro L" pitchFamily="34" charset="-128"/>
                </a:rPr>
                <a:t>→⊕→u</a:t>
              </a:r>
              <a:r>
                <a:rPr lang="en-US" altLang="en-US" sz="2000" b="0" baseline="-25000" dirty="0">
                  <a:latin typeface="High Tower Text" panose="02040502050506030303" pitchFamily="18" charset="0"/>
                  <a:ea typeface="Kozuka Gothic Pro L" pitchFamily="34" charset="-128"/>
                </a:rPr>
                <a:t>0</a:t>
              </a:r>
              <a:r>
                <a:rPr lang="en-US" altLang="en-US" sz="2000" b="0" dirty="0">
                  <a:latin typeface="High Tower Text" panose="02040502050506030303" pitchFamily="18" charset="0"/>
                  <a:ea typeface="Kozuka Gothic Pro L" pitchFamily="34" charset="-128"/>
                </a:rPr>
                <a:t>→      →v</a:t>
              </a:r>
              <a:r>
                <a:rPr lang="en-US" altLang="en-US" sz="2000" b="0" baseline="-25000" dirty="0">
                  <a:latin typeface="High Tower Text" panose="02040502050506030303" pitchFamily="18" charset="0"/>
                  <a:ea typeface="Kozuka Gothic Pro L" pitchFamily="34" charset="-128"/>
                </a:rPr>
                <a:t>0</a:t>
              </a:r>
              <a:r>
                <a:rPr lang="en-US" altLang="en-US" sz="2000" b="0" dirty="0">
                  <a:latin typeface="High Tower Text" panose="02040502050506030303" pitchFamily="18" charset="0"/>
                  <a:ea typeface="Kozuka Gothic Pro L" pitchFamily="34" charset="-128"/>
                </a:rPr>
                <a:t>→⊕→9</a:t>
              </a:r>
              <a:endParaRPr lang="en-US" altLang="en-US" sz="2000" b="0" dirty="0">
                <a:latin typeface="High Tower Text" panose="02040502050506030303" pitchFamily="18" charset="0"/>
              </a:endParaRPr>
            </a:p>
          </p:txBody>
        </p:sp>
        <p:sp>
          <p:nvSpPr>
            <p:cNvPr id="10275" name="Rectangle 4"/>
            <p:cNvSpPr>
              <a:spLocks noChangeArrowheads="1"/>
            </p:cNvSpPr>
            <p:nvPr/>
          </p:nvSpPr>
          <p:spPr bwMode="auto">
            <a:xfrm>
              <a:off x="914400" y="838200"/>
              <a:ext cx="312906" cy="40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0" dirty="0">
                  <a:latin typeface="Kozuka Gothic Pro L" pitchFamily="34" charset="-128"/>
                  <a:ea typeface="Kozuka Gothic Pro L" pitchFamily="34" charset="-128"/>
                </a:rPr>
                <a:t>↓</a:t>
              </a:r>
              <a:endParaRPr lang="en-US" altLang="en-US" sz="2000" b="0" dirty="0">
                <a:latin typeface="Calibri" panose="020F0502020204030204" pitchFamily="34" charset="0"/>
              </a:endParaRPr>
            </a:p>
          </p:txBody>
        </p:sp>
        <p:sp>
          <p:nvSpPr>
            <p:cNvPr id="10276" name="Rectangle 5"/>
            <p:cNvSpPr>
              <a:spLocks noChangeArrowheads="1"/>
            </p:cNvSpPr>
            <p:nvPr/>
          </p:nvSpPr>
          <p:spPr bwMode="auto">
            <a:xfrm>
              <a:off x="2987854" y="838200"/>
              <a:ext cx="312906" cy="40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latin typeface="Kozuka Gothic Pro L" pitchFamily="34" charset="-128"/>
                  <a:ea typeface="Kozuka Gothic Pro L" pitchFamily="34" charset="-128"/>
                </a:rPr>
                <a:t>↓</a:t>
              </a:r>
              <a:endParaRPr lang="en-US" altLang="en-US" sz="2000" b="0">
                <a:latin typeface="Calibri" panose="020F050202020403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057400" y="1162068"/>
              <a:ext cx="228600" cy="2286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/>
            </a:p>
          </p:txBody>
        </p:sp>
        <p:sp>
          <p:nvSpPr>
            <p:cNvPr id="10278" name="TextBox 7"/>
            <p:cNvSpPr txBox="1">
              <a:spLocks noChangeArrowheads="1"/>
            </p:cNvSpPr>
            <p:nvPr/>
          </p:nvSpPr>
          <p:spPr bwMode="auto">
            <a:xfrm>
              <a:off x="914400" y="590490"/>
              <a:ext cx="4572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latin typeface="High Tower Text" panose="02040502050506030303" pitchFamily="18" charset="0"/>
                </a:rPr>
                <a:t>k0</a:t>
              </a:r>
            </a:p>
          </p:txBody>
        </p:sp>
        <p:sp>
          <p:nvSpPr>
            <p:cNvPr id="10279" name="TextBox 8"/>
            <p:cNvSpPr txBox="1">
              <a:spLocks noChangeArrowheads="1"/>
            </p:cNvSpPr>
            <p:nvPr/>
          </p:nvSpPr>
          <p:spPr bwMode="auto">
            <a:xfrm>
              <a:off x="2971800" y="590490"/>
              <a:ext cx="4572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latin typeface="High Tower Text" panose="02040502050506030303" pitchFamily="18" charset="0"/>
                </a:rPr>
                <a:t>k1</a:t>
              </a:r>
            </a:p>
          </p:txBody>
        </p:sp>
        <p:sp>
          <p:nvSpPr>
            <p:cNvPr id="10280" name="TextBox 18"/>
            <p:cNvSpPr txBox="1">
              <a:spLocks noChangeArrowheads="1"/>
            </p:cNvSpPr>
            <p:nvPr/>
          </p:nvSpPr>
          <p:spPr bwMode="auto">
            <a:xfrm>
              <a:off x="2021534" y="1094632"/>
              <a:ext cx="3810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0" dirty="0">
                  <a:latin typeface="Calibri" panose="020F0502020204030204" pitchFamily="34" charset="0"/>
                </a:rPr>
                <a:t>S</a:t>
              </a:r>
            </a:p>
          </p:txBody>
        </p:sp>
      </p:grpSp>
      <p:grpSp>
        <p:nvGrpSpPr>
          <p:cNvPr id="10256" name="Group 21"/>
          <p:cNvGrpSpPr>
            <a:grpSpLocks/>
          </p:cNvGrpSpPr>
          <p:nvPr/>
        </p:nvGrpSpPr>
        <p:grpSpPr bwMode="auto">
          <a:xfrm>
            <a:off x="5163312" y="1371600"/>
            <a:ext cx="3276600" cy="914400"/>
            <a:chOff x="533400" y="1828800"/>
            <a:chExt cx="3276600" cy="914400"/>
          </a:xfrm>
        </p:grpSpPr>
        <p:sp>
          <p:nvSpPr>
            <p:cNvPr id="10268" name="TextBox 9"/>
            <p:cNvSpPr txBox="1">
              <a:spLocks noChangeArrowheads="1"/>
            </p:cNvSpPr>
            <p:nvPr/>
          </p:nvSpPr>
          <p:spPr bwMode="auto">
            <a:xfrm>
              <a:off x="533400" y="2343090"/>
              <a:ext cx="32766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latin typeface="High Tower Text" panose="02040502050506030303" pitchFamily="18" charset="0"/>
                  <a:ea typeface="Kozuka Gothic Pro L" pitchFamily="34" charset="-128"/>
                </a:rPr>
                <a:t>5→⊕→u</a:t>
              </a:r>
              <a:r>
                <a:rPr lang="en-US" altLang="en-US" sz="2000" b="0" baseline="-25000">
                  <a:latin typeface="High Tower Text" panose="02040502050506030303" pitchFamily="18" charset="0"/>
                  <a:ea typeface="Kozuka Gothic Pro L" pitchFamily="34" charset="-128"/>
                </a:rPr>
                <a:t>1</a:t>
              </a:r>
              <a:r>
                <a:rPr lang="en-US" altLang="en-US" sz="2000" b="0">
                  <a:latin typeface="High Tower Text" panose="02040502050506030303" pitchFamily="18" charset="0"/>
                  <a:ea typeface="Kozuka Gothic Pro L" pitchFamily="34" charset="-128"/>
                </a:rPr>
                <a:t>→      →v</a:t>
              </a:r>
              <a:r>
                <a:rPr lang="en-US" altLang="en-US" sz="2000" b="0" baseline="-25000">
                  <a:latin typeface="High Tower Text" panose="02040502050506030303" pitchFamily="18" charset="0"/>
                  <a:ea typeface="Kozuka Gothic Pro L" pitchFamily="34" charset="-128"/>
                </a:rPr>
                <a:t>1</a:t>
              </a:r>
              <a:r>
                <a:rPr lang="en-US" altLang="en-US" sz="2000" b="0">
                  <a:latin typeface="High Tower Text" panose="02040502050506030303" pitchFamily="18" charset="0"/>
                  <a:ea typeface="Kozuka Gothic Pro L" pitchFamily="34" charset="-128"/>
                </a:rPr>
                <a:t>→⊕→6</a:t>
              </a:r>
              <a:endParaRPr lang="en-US" altLang="en-US" sz="2000" b="0">
                <a:latin typeface="High Tower Text" panose="02040502050506030303" pitchFamily="18" charset="0"/>
              </a:endParaRPr>
            </a:p>
          </p:txBody>
        </p:sp>
        <p:sp>
          <p:nvSpPr>
            <p:cNvPr id="10269" name="Rectangle 10"/>
            <p:cNvSpPr>
              <a:spLocks noChangeArrowheads="1"/>
            </p:cNvSpPr>
            <p:nvPr/>
          </p:nvSpPr>
          <p:spPr bwMode="auto">
            <a:xfrm>
              <a:off x="914400" y="2133600"/>
              <a:ext cx="3129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latin typeface="Kozuka Gothic Pro L" pitchFamily="34" charset="-128"/>
                  <a:ea typeface="Kozuka Gothic Pro L" pitchFamily="34" charset="-128"/>
                </a:rPr>
                <a:t>↓</a:t>
              </a:r>
              <a:endParaRPr lang="en-US" altLang="en-US" sz="2000" b="0">
                <a:latin typeface="Calibri" panose="020F0502020204030204" pitchFamily="34" charset="0"/>
              </a:endParaRPr>
            </a:p>
          </p:txBody>
        </p:sp>
        <p:sp>
          <p:nvSpPr>
            <p:cNvPr id="10270" name="Rectangle 11"/>
            <p:cNvSpPr>
              <a:spLocks noChangeArrowheads="1"/>
            </p:cNvSpPr>
            <p:nvPr/>
          </p:nvSpPr>
          <p:spPr bwMode="auto">
            <a:xfrm>
              <a:off x="2895600" y="2114490"/>
              <a:ext cx="3129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latin typeface="Kozuka Gothic Pro L" pitchFamily="34" charset="-128"/>
                  <a:ea typeface="Kozuka Gothic Pro L" pitchFamily="34" charset="-128"/>
                </a:rPr>
                <a:t>↓</a:t>
              </a:r>
              <a:endParaRPr lang="en-US" altLang="en-US" sz="2000" b="0">
                <a:latin typeface="Calibri" panose="020F050202020403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981200" y="2438400"/>
              <a:ext cx="228600" cy="228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dirty="0"/>
                <a:t>S</a:t>
              </a:r>
            </a:p>
          </p:txBody>
        </p:sp>
        <p:sp>
          <p:nvSpPr>
            <p:cNvPr id="10272" name="TextBox 13"/>
            <p:cNvSpPr txBox="1">
              <a:spLocks noChangeArrowheads="1"/>
            </p:cNvSpPr>
            <p:nvPr/>
          </p:nvSpPr>
          <p:spPr bwMode="auto">
            <a:xfrm>
              <a:off x="914400" y="1885890"/>
              <a:ext cx="4572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latin typeface="High Tower Text" panose="02040502050506030303" pitchFamily="18" charset="0"/>
                </a:rPr>
                <a:t>k0</a:t>
              </a:r>
            </a:p>
          </p:txBody>
        </p:sp>
        <p:sp>
          <p:nvSpPr>
            <p:cNvPr id="10273" name="TextBox 14"/>
            <p:cNvSpPr txBox="1">
              <a:spLocks noChangeArrowheads="1"/>
            </p:cNvSpPr>
            <p:nvPr/>
          </p:nvSpPr>
          <p:spPr bwMode="auto">
            <a:xfrm>
              <a:off x="2971800" y="1828800"/>
              <a:ext cx="4572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latin typeface="High Tower Text" panose="02040502050506030303" pitchFamily="18" charset="0"/>
                </a:rPr>
                <a:t>k1 </a:t>
              </a:r>
            </a:p>
          </p:txBody>
        </p:sp>
      </p:grpSp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1734312" y="4739640"/>
          <a:ext cx="6913563" cy="7413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7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63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682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High Tower Text" pitchFamily="18" charset="0"/>
                        </a:rPr>
                        <a:t>t</a:t>
                      </a:r>
                    </a:p>
                  </a:txBody>
                  <a:tcPr marL="91458" marR="91458"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0  1  2  3  4  5  6 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7  8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  </a:t>
                      </a:r>
                      <a:r>
                        <a:rPr lang="en-US" sz="1800" dirty="0"/>
                        <a:t>9  a  b  c  d  e   f </a:t>
                      </a:r>
                    </a:p>
                  </a:txBody>
                  <a:tcPr marL="91458" marR="91458"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2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High Tower Text" pitchFamily="18" charset="0"/>
                        </a:rPr>
                        <a:t>u'</a:t>
                      </a:r>
                    </a:p>
                  </a:txBody>
                  <a:tcPr marL="91458" marR="91458"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</a:t>
                      </a:r>
                      <a:r>
                        <a:rPr lang="en-US" sz="1800" baseline="0" dirty="0"/>
                        <a:t>  </a:t>
                      </a:r>
                      <a:r>
                        <a:rPr lang="en-US" sz="1800" dirty="0"/>
                        <a:t>b  e  </a:t>
                      </a:r>
                      <a:r>
                        <a:rPr lang="en-US" sz="1800" dirty="0" err="1"/>
                        <a:t>e</a:t>
                      </a:r>
                      <a:r>
                        <a:rPr lang="en-US" sz="1800" dirty="0"/>
                        <a:t>  d  8  d 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f  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</a:rPr>
                        <a:t>f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en-US" sz="1800" dirty="0"/>
                        <a:t>d  8  d e  </a:t>
                      </a:r>
                      <a:r>
                        <a:rPr lang="en-US" sz="1800" dirty="0" err="1"/>
                        <a:t>e</a:t>
                      </a:r>
                      <a:r>
                        <a:rPr lang="en-US" sz="1800" dirty="0"/>
                        <a:t>   b  e</a:t>
                      </a:r>
                    </a:p>
                  </a:txBody>
                  <a:tcPr marL="91458" marR="91458"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TextBox 18"/>
          <p:cNvSpPr txBox="1">
            <a:spLocks noChangeArrowheads="1"/>
          </p:cNvSpPr>
          <p:nvPr/>
        </p:nvSpPr>
        <p:spPr bwMode="auto">
          <a:xfrm>
            <a:off x="6579516" y="1917854"/>
            <a:ext cx="381000" cy="369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 dirty="0">
                <a:latin typeface="Calibri" panose="020F0502020204030204" pitchFamily="34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98568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1201357" y="278129"/>
            <a:ext cx="77724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solidFill>
                  <a:schemeClr val="tx2"/>
                </a:solidFill>
              </a:rPr>
              <a:t>The Differential Attack (Contd.)</a:t>
            </a:r>
            <a:endParaRPr lang="en-IN" alt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2768" y="2717109"/>
            <a:ext cx="7772400" cy="243840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defRPr/>
            </a:pPr>
            <a:r>
              <a:rPr lang="en-US" dirty="0"/>
              <a:t>u</a:t>
            </a:r>
            <a:r>
              <a:rPr lang="en-US" baseline="-25000" dirty="0"/>
              <a:t>0 </a:t>
            </a:r>
            <a:r>
              <a:rPr lang="en-US" dirty="0">
                <a:ea typeface="Kozuka Gothic Pro L" pitchFamily="34" charset="-128"/>
              </a:rPr>
              <a:t>⊕</a:t>
            </a:r>
            <a:r>
              <a:rPr lang="en-US" dirty="0">
                <a:latin typeface="High Tower Text" panose="02040502050506030303" pitchFamily="18" charset="0"/>
                <a:ea typeface="Kozuka Gothic Pro L" pitchFamily="34" charset="-128"/>
              </a:rPr>
              <a:t> </a:t>
            </a:r>
            <a:r>
              <a:rPr lang="en-US" dirty="0"/>
              <a:t>u</a:t>
            </a:r>
            <a:r>
              <a:rPr lang="en-US" baseline="-25000" dirty="0"/>
              <a:t>1 </a:t>
            </a:r>
            <a:r>
              <a:rPr lang="en-US" dirty="0"/>
              <a:t>= 9 </a:t>
            </a:r>
            <a:r>
              <a:rPr lang="en-US" dirty="0">
                <a:ea typeface="Kozuka Gothic Pro L" pitchFamily="34" charset="-128"/>
              </a:rPr>
              <a:t>⊕ 8 = 1.</a:t>
            </a:r>
          </a:p>
          <a:p>
            <a:pPr eaLnBrk="1" hangingPunct="1">
              <a:defRPr/>
            </a:pPr>
            <a:r>
              <a:rPr lang="en-US" dirty="0"/>
              <a:t>For each value t of k</a:t>
            </a:r>
            <a:r>
              <a:rPr lang="en-US" baseline="-25000" dirty="0"/>
              <a:t>1</a:t>
            </a:r>
            <a:r>
              <a:rPr lang="en-US" dirty="0"/>
              <a:t>, check:</a:t>
            </a:r>
          </a:p>
          <a:p>
            <a:pPr marL="0" indent="0">
              <a:buNone/>
              <a:defRPr/>
            </a:pPr>
            <a:r>
              <a:rPr lang="en-US" dirty="0"/>
              <a:t>     R[t</a:t>
            </a:r>
            <a:r>
              <a:rPr lang="en-US" dirty="0">
                <a:ea typeface="Kozuka Gothic Pro L" pitchFamily="34" charset="-128"/>
              </a:rPr>
              <a:t> ⊕ 7] ⊕R[t ⊕0]=1 =&gt; k</a:t>
            </a:r>
            <a:r>
              <a:rPr lang="en-US" baseline="-25000" dirty="0">
                <a:ea typeface="Kozuka Gothic Pro L" pitchFamily="34" charset="-128"/>
              </a:rPr>
              <a:t>1</a:t>
            </a:r>
            <a:r>
              <a:rPr lang="en-US" dirty="0">
                <a:ea typeface="Kozuka Gothic Pro L" pitchFamily="34" charset="-128"/>
              </a:rPr>
              <a:t>ϵ{0,7}</a:t>
            </a:r>
          </a:p>
          <a:p>
            <a:pPr marL="0" indent="0">
              <a:buNone/>
              <a:defRPr/>
            </a:pPr>
            <a:endParaRPr lang="en-US" dirty="0">
              <a:ea typeface="Kozuka Gothic Pro L" pitchFamily="34" charset="-128"/>
            </a:endParaRPr>
          </a:p>
          <a:p>
            <a:pPr marL="0" indent="0">
              <a:buNone/>
              <a:defRPr/>
            </a:pPr>
            <a:endParaRPr lang="en-US" dirty="0">
              <a:ea typeface="Kozuka Gothic Pro L" pitchFamily="34" charset="-128"/>
            </a:endParaRPr>
          </a:p>
          <a:p>
            <a:pPr marL="0" indent="0">
              <a:buNone/>
              <a:defRPr/>
            </a:pPr>
            <a:r>
              <a:rPr lang="en-US" dirty="0">
                <a:ea typeface="Kozuka Gothic Pro L" pitchFamily="34" charset="-128"/>
              </a:rPr>
              <a:t>Thus, k</a:t>
            </a:r>
            <a:r>
              <a:rPr lang="en-US" baseline="-25000" dirty="0">
                <a:ea typeface="Kozuka Gothic Pro L" pitchFamily="34" charset="-128"/>
              </a:rPr>
              <a:t>1</a:t>
            </a:r>
            <a:r>
              <a:rPr lang="en-US" dirty="0">
                <a:ea typeface="Kozuka Gothic Pro L" pitchFamily="34" charset="-128"/>
              </a:rPr>
              <a:t>=7, and k</a:t>
            </a:r>
            <a:r>
              <a:rPr lang="en-US" baseline="-25000" dirty="0">
                <a:ea typeface="Kozuka Gothic Pro L" pitchFamily="34" charset="-128"/>
              </a:rPr>
              <a:t>0</a:t>
            </a:r>
            <a:r>
              <a:rPr lang="en-US" dirty="0">
                <a:ea typeface="Kozuka Gothic Pro L" pitchFamily="34" charset="-128"/>
              </a:rPr>
              <a:t>=d. </a:t>
            </a:r>
          </a:p>
          <a:p>
            <a:pPr eaLnBrk="1" hangingPunct="1">
              <a:defRPr/>
            </a:pPr>
            <a:endParaRPr lang="en-IN" dirty="0"/>
          </a:p>
        </p:txBody>
      </p:sp>
      <p:grpSp>
        <p:nvGrpSpPr>
          <p:cNvPr id="11268" name="Group 22"/>
          <p:cNvGrpSpPr>
            <a:grpSpLocks/>
          </p:cNvGrpSpPr>
          <p:nvPr/>
        </p:nvGrpSpPr>
        <p:grpSpPr bwMode="auto">
          <a:xfrm>
            <a:off x="1427671" y="1346074"/>
            <a:ext cx="3276600" cy="888021"/>
            <a:chOff x="533400" y="590490"/>
            <a:chExt cx="3276600" cy="888143"/>
          </a:xfrm>
        </p:grpSpPr>
        <p:sp>
          <p:nvSpPr>
            <p:cNvPr id="11288" name="TextBox 23"/>
            <p:cNvSpPr txBox="1">
              <a:spLocks noChangeArrowheads="1"/>
            </p:cNvSpPr>
            <p:nvPr/>
          </p:nvSpPr>
          <p:spPr bwMode="auto">
            <a:xfrm>
              <a:off x="533400" y="1066800"/>
              <a:ext cx="32766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latin typeface="High Tower Text" panose="02040502050506030303" pitchFamily="18" charset="0"/>
                  <a:ea typeface="Kozuka Gothic Pro L" pitchFamily="34" charset="-128"/>
                </a:rPr>
                <a:t>9→⊕→u</a:t>
              </a:r>
              <a:r>
                <a:rPr lang="en-US" altLang="en-US" sz="2000" b="0" baseline="-25000">
                  <a:latin typeface="High Tower Text" panose="02040502050506030303" pitchFamily="18" charset="0"/>
                  <a:ea typeface="Kozuka Gothic Pro L" pitchFamily="34" charset="-128"/>
                </a:rPr>
                <a:t>0</a:t>
              </a:r>
              <a:r>
                <a:rPr lang="en-US" altLang="en-US" sz="2000" b="0">
                  <a:latin typeface="High Tower Text" panose="02040502050506030303" pitchFamily="18" charset="0"/>
                  <a:ea typeface="Kozuka Gothic Pro L" pitchFamily="34" charset="-128"/>
                </a:rPr>
                <a:t>→      →v</a:t>
              </a:r>
              <a:r>
                <a:rPr lang="en-US" altLang="en-US" sz="2000" b="0" baseline="-25000">
                  <a:latin typeface="High Tower Text" panose="02040502050506030303" pitchFamily="18" charset="0"/>
                  <a:ea typeface="Kozuka Gothic Pro L" pitchFamily="34" charset="-128"/>
                </a:rPr>
                <a:t>0</a:t>
              </a:r>
              <a:r>
                <a:rPr lang="en-US" altLang="en-US" sz="2000" b="0">
                  <a:latin typeface="High Tower Text" panose="02040502050506030303" pitchFamily="18" charset="0"/>
                  <a:ea typeface="Kozuka Gothic Pro L" pitchFamily="34" charset="-128"/>
                </a:rPr>
                <a:t>→⊕→7</a:t>
              </a:r>
              <a:endParaRPr lang="en-US" altLang="en-US" sz="2000" b="0">
                <a:latin typeface="High Tower Text" panose="02040502050506030303" pitchFamily="18" charset="0"/>
              </a:endParaRPr>
            </a:p>
          </p:txBody>
        </p:sp>
        <p:sp>
          <p:nvSpPr>
            <p:cNvPr id="11289" name="Rectangle 24"/>
            <p:cNvSpPr>
              <a:spLocks noChangeArrowheads="1"/>
            </p:cNvSpPr>
            <p:nvPr/>
          </p:nvSpPr>
          <p:spPr bwMode="auto">
            <a:xfrm>
              <a:off x="914400" y="838200"/>
              <a:ext cx="312906" cy="400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latin typeface="Kozuka Gothic Pro L" pitchFamily="34" charset="-128"/>
                  <a:ea typeface="Kozuka Gothic Pro L" pitchFamily="34" charset="-128"/>
                </a:rPr>
                <a:t>↓</a:t>
              </a:r>
              <a:endParaRPr lang="en-US" altLang="en-US" sz="2000" b="0">
                <a:latin typeface="Calibri" panose="020F0502020204030204" pitchFamily="34" charset="0"/>
              </a:endParaRPr>
            </a:p>
          </p:txBody>
        </p:sp>
        <p:sp>
          <p:nvSpPr>
            <p:cNvPr id="11290" name="Rectangle 25"/>
            <p:cNvSpPr>
              <a:spLocks noChangeArrowheads="1"/>
            </p:cNvSpPr>
            <p:nvPr/>
          </p:nvSpPr>
          <p:spPr bwMode="auto">
            <a:xfrm>
              <a:off x="2987854" y="838200"/>
              <a:ext cx="312906" cy="400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latin typeface="Kozuka Gothic Pro L" pitchFamily="34" charset="-128"/>
                  <a:ea typeface="Kozuka Gothic Pro L" pitchFamily="34" charset="-128"/>
                </a:rPr>
                <a:t>↓</a:t>
              </a:r>
              <a:endParaRPr lang="en-US" altLang="en-US" sz="2000" b="0">
                <a:latin typeface="Calibri" panose="020F0502020204030204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57400" y="1162068"/>
              <a:ext cx="228600" cy="2286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/>
            </a:p>
          </p:txBody>
        </p:sp>
        <p:sp>
          <p:nvSpPr>
            <p:cNvPr id="11292" name="TextBox 27"/>
            <p:cNvSpPr txBox="1">
              <a:spLocks noChangeArrowheads="1"/>
            </p:cNvSpPr>
            <p:nvPr/>
          </p:nvSpPr>
          <p:spPr bwMode="auto">
            <a:xfrm>
              <a:off x="914400" y="590490"/>
              <a:ext cx="4572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latin typeface="High Tower Text" panose="02040502050506030303" pitchFamily="18" charset="0"/>
                </a:rPr>
                <a:t>k0</a:t>
              </a:r>
            </a:p>
          </p:txBody>
        </p:sp>
        <p:sp>
          <p:nvSpPr>
            <p:cNvPr id="11293" name="TextBox 28"/>
            <p:cNvSpPr txBox="1">
              <a:spLocks noChangeArrowheads="1"/>
            </p:cNvSpPr>
            <p:nvPr/>
          </p:nvSpPr>
          <p:spPr bwMode="auto">
            <a:xfrm>
              <a:off x="2971800" y="590490"/>
              <a:ext cx="4572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latin typeface="High Tower Text" panose="02040502050506030303" pitchFamily="18" charset="0"/>
                </a:rPr>
                <a:t>k1</a:t>
              </a:r>
            </a:p>
          </p:txBody>
        </p:sp>
        <p:sp>
          <p:nvSpPr>
            <p:cNvPr id="11294" name="TextBox 29"/>
            <p:cNvSpPr txBox="1">
              <a:spLocks noChangeArrowheads="1"/>
            </p:cNvSpPr>
            <p:nvPr/>
          </p:nvSpPr>
          <p:spPr bwMode="auto">
            <a:xfrm>
              <a:off x="2057400" y="1078468"/>
              <a:ext cx="381000" cy="400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0" dirty="0">
                  <a:latin typeface="Calibri" panose="020F0502020204030204" pitchFamily="34" charset="0"/>
                </a:rPr>
                <a:t>S</a:t>
              </a:r>
            </a:p>
          </p:txBody>
        </p:sp>
      </p:grpSp>
      <p:grpSp>
        <p:nvGrpSpPr>
          <p:cNvPr id="11269" name="Group 31"/>
          <p:cNvGrpSpPr>
            <a:grpSpLocks/>
          </p:cNvGrpSpPr>
          <p:nvPr/>
        </p:nvGrpSpPr>
        <p:grpSpPr bwMode="auto">
          <a:xfrm>
            <a:off x="5226558" y="1420687"/>
            <a:ext cx="3276600" cy="888021"/>
            <a:chOff x="533400" y="590490"/>
            <a:chExt cx="3276600" cy="888143"/>
          </a:xfrm>
        </p:grpSpPr>
        <p:sp>
          <p:nvSpPr>
            <p:cNvPr id="11281" name="TextBox 32"/>
            <p:cNvSpPr txBox="1">
              <a:spLocks noChangeArrowheads="1"/>
            </p:cNvSpPr>
            <p:nvPr/>
          </p:nvSpPr>
          <p:spPr bwMode="auto">
            <a:xfrm>
              <a:off x="533400" y="1066800"/>
              <a:ext cx="32766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latin typeface="High Tower Text" panose="02040502050506030303" pitchFamily="18" charset="0"/>
                  <a:ea typeface="Kozuka Gothic Pro L" pitchFamily="34" charset="-128"/>
                </a:rPr>
                <a:t>8→⊕→u</a:t>
              </a:r>
              <a:r>
                <a:rPr lang="en-US" altLang="en-US" sz="2000" b="0" baseline="-25000">
                  <a:latin typeface="High Tower Text" panose="02040502050506030303" pitchFamily="18" charset="0"/>
                  <a:ea typeface="Kozuka Gothic Pro L" pitchFamily="34" charset="-128"/>
                </a:rPr>
                <a:t>1</a:t>
              </a:r>
              <a:r>
                <a:rPr lang="en-US" altLang="en-US" sz="2000" b="0">
                  <a:latin typeface="High Tower Text" panose="02040502050506030303" pitchFamily="18" charset="0"/>
                  <a:ea typeface="Kozuka Gothic Pro L" pitchFamily="34" charset="-128"/>
                </a:rPr>
                <a:t>→      →v</a:t>
              </a:r>
              <a:r>
                <a:rPr lang="en-US" altLang="en-US" sz="2000" b="0" baseline="-25000">
                  <a:latin typeface="High Tower Text" panose="02040502050506030303" pitchFamily="18" charset="0"/>
                  <a:ea typeface="Kozuka Gothic Pro L" pitchFamily="34" charset="-128"/>
                </a:rPr>
                <a:t>1</a:t>
              </a:r>
              <a:r>
                <a:rPr lang="en-US" altLang="en-US" sz="2000" b="0">
                  <a:latin typeface="High Tower Text" panose="02040502050506030303" pitchFamily="18" charset="0"/>
                  <a:ea typeface="Kozuka Gothic Pro L" pitchFamily="34" charset="-128"/>
                </a:rPr>
                <a:t>→⊕→0</a:t>
              </a:r>
              <a:endParaRPr lang="en-US" altLang="en-US" sz="2000" b="0">
                <a:latin typeface="High Tower Text" panose="02040502050506030303" pitchFamily="18" charset="0"/>
              </a:endParaRPr>
            </a:p>
          </p:txBody>
        </p:sp>
        <p:sp>
          <p:nvSpPr>
            <p:cNvPr id="11282" name="Rectangle 33"/>
            <p:cNvSpPr>
              <a:spLocks noChangeArrowheads="1"/>
            </p:cNvSpPr>
            <p:nvPr/>
          </p:nvSpPr>
          <p:spPr bwMode="auto">
            <a:xfrm>
              <a:off x="914400" y="838200"/>
              <a:ext cx="312906" cy="400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latin typeface="Kozuka Gothic Pro L" pitchFamily="34" charset="-128"/>
                  <a:ea typeface="Kozuka Gothic Pro L" pitchFamily="34" charset="-128"/>
                </a:rPr>
                <a:t>↓</a:t>
              </a:r>
              <a:endParaRPr lang="en-US" altLang="en-US" sz="2000" b="0">
                <a:latin typeface="Calibri" panose="020F0502020204030204" pitchFamily="34" charset="0"/>
              </a:endParaRPr>
            </a:p>
          </p:txBody>
        </p:sp>
        <p:sp>
          <p:nvSpPr>
            <p:cNvPr id="11283" name="Rectangle 34"/>
            <p:cNvSpPr>
              <a:spLocks noChangeArrowheads="1"/>
            </p:cNvSpPr>
            <p:nvPr/>
          </p:nvSpPr>
          <p:spPr bwMode="auto">
            <a:xfrm>
              <a:off x="2987854" y="838200"/>
              <a:ext cx="312906" cy="400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latin typeface="Kozuka Gothic Pro L" pitchFamily="34" charset="-128"/>
                  <a:ea typeface="Kozuka Gothic Pro L" pitchFamily="34" charset="-128"/>
                </a:rPr>
                <a:t>↓</a:t>
              </a:r>
              <a:endParaRPr lang="en-US" altLang="en-US" sz="2000" b="0">
                <a:latin typeface="Calibri" panose="020F050202020403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057400" y="1162068"/>
              <a:ext cx="228600" cy="2286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/>
            </a:p>
          </p:txBody>
        </p:sp>
        <p:sp>
          <p:nvSpPr>
            <p:cNvPr id="11285" name="TextBox 36"/>
            <p:cNvSpPr txBox="1">
              <a:spLocks noChangeArrowheads="1"/>
            </p:cNvSpPr>
            <p:nvPr/>
          </p:nvSpPr>
          <p:spPr bwMode="auto">
            <a:xfrm>
              <a:off x="914400" y="590490"/>
              <a:ext cx="4572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latin typeface="High Tower Text" panose="02040502050506030303" pitchFamily="18" charset="0"/>
                </a:rPr>
                <a:t>k0</a:t>
              </a:r>
            </a:p>
          </p:txBody>
        </p:sp>
        <p:sp>
          <p:nvSpPr>
            <p:cNvPr id="11286" name="TextBox 37"/>
            <p:cNvSpPr txBox="1">
              <a:spLocks noChangeArrowheads="1"/>
            </p:cNvSpPr>
            <p:nvPr/>
          </p:nvSpPr>
          <p:spPr bwMode="auto">
            <a:xfrm>
              <a:off x="2971800" y="590490"/>
              <a:ext cx="4572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latin typeface="High Tower Text" panose="02040502050506030303" pitchFamily="18" charset="0"/>
                </a:rPr>
                <a:t>k1</a:t>
              </a:r>
            </a:p>
          </p:txBody>
        </p:sp>
        <p:sp>
          <p:nvSpPr>
            <p:cNvPr id="11287" name="TextBox 38"/>
            <p:cNvSpPr txBox="1">
              <a:spLocks noChangeArrowheads="1"/>
            </p:cNvSpPr>
            <p:nvPr/>
          </p:nvSpPr>
          <p:spPr bwMode="auto">
            <a:xfrm>
              <a:off x="2057400" y="1078468"/>
              <a:ext cx="381000" cy="400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0" dirty="0">
                  <a:latin typeface="Calibri" panose="020F0502020204030204" pitchFamily="34" charset="0"/>
                </a:rPr>
                <a:t>S</a:t>
              </a:r>
            </a:p>
          </p:txBody>
        </p:sp>
      </p:grp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2037271" y="3871582"/>
          <a:ext cx="5478462" cy="7413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82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0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682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High Tower Text" pitchFamily="18" charset="0"/>
                        </a:rPr>
                        <a:t>t</a:t>
                      </a:r>
                    </a:p>
                  </a:txBody>
                  <a:tcPr marL="91441" marR="91441" marT="45700" marB="4570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 </a:t>
                      </a:r>
                      <a:r>
                        <a:rPr lang="en-US" sz="1800" dirty="0"/>
                        <a:t> 1  2  3  4  5  6 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7</a:t>
                      </a:r>
                      <a:r>
                        <a:rPr lang="en-US" sz="1800" dirty="0"/>
                        <a:t>  8  9  a  b  c  d  e   f </a:t>
                      </a:r>
                    </a:p>
                  </a:txBody>
                  <a:tcPr marL="91441" marR="91441"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2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High Tower Text" pitchFamily="18" charset="0"/>
                        </a:rPr>
                        <a:t>u’</a:t>
                      </a:r>
                    </a:p>
                  </a:txBody>
                  <a:tcPr marL="91441" marR="91441" marT="45700" marB="45700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800" dirty="0"/>
                        <a:t>  8  5  b  </a:t>
                      </a:r>
                      <a:r>
                        <a:rPr lang="en-US" sz="1800" dirty="0" err="1"/>
                        <a:t>b</a:t>
                      </a:r>
                      <a:r>
                        <a:rPr lang="en-US" sz="1800" dirty="0"/>
                        <a:t>  5  8 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800" dirty="0"/>
                        <a:t>  5  9  2  b  </a:t>
                      </a:r>
                      <a:r>
                        <a:rPr lang="en-US" sz="1800" dirty="0" err="1"/>
                        <a:t>b</a:t>
                      </a:r>
                      <a:r>
                        <a:rPr lang="en-US" sz="1800" dirty="0"/>
                        <a:t>  2  9  5</a:t>
                      </a:r>
                    </a:p>
                  </a:txBody>
                  <a:tcPr marL="91441" marR="91441"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704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54736" y="242093"/>
            <a:ext cx="10515600" cy="13255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900" dirty="0">
                <a:solidFill>
                  <a:schemeClr val="tx2"/>
                </a:solidFill>
              </a:rPr>
              <a:t>Advanced Encryption Standard (AES)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4294967295"/>
          </p:nvPr>
        </p:nvSpPr>
        <p:spPr>
          <a:xfrm>
            <a:off x="1085088" y="1350264"/>
            <a:ext cx="7291388" cy="48006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700">
                <a:ea typeface="ＭＳ Ｐゴシック" pitchFamily="34" charset="-128"/>
              </a:rPr>
              <a:t>NIST’s standard for block cipher since October 2000.</a:t>
            </a:r>
          </a:p>
          <a:p>
            <a:pPr>
              <a:lnSpc>
                <a:spcPct val="90000"/>
              </a:lnSpc>
            </a:pPr>
            <a:endParaRPr lang="en-US" sz="27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  <a:buFont typeface="Wingdings 2" pitchFamily="18" charset="2"/>
              <a:buNone/>
            </a:pPr>
            <a:endParaRPr lang="en-US" sz="27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  <a:buFont typeface="Wingdings 2" pitchFamily="18" charset="2"/>
              <a:buNone/>
            </a:pPr>
            <a:endParaRPr lang="en-US" sz="27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  <a:buFont typeface="Wingdings 2" pitchFamily="18" charset="2"/>
              <a:buNone/>
            </a:pPr>
            <a:endParaRPr lang="en-US" sz="27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700" dirty="0">
                <a:ea typeface="ＭＳ Ｐゴシック" pitchFamily="34" charset="-128"/>
              </a:rPr>
              <a:t>Each round has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Randomness Layer: </a:t>
            </a:r>
            <a:r>
              <a:rPr lang="en-US" i="1" dirty="0">
                <a:ea typeface="ＭＳ Ｐゴシック" pitchFamily="34" charset="-128"/>
              </a:rPr>
              <a:t>Round key addition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Confusion Layer : </a:t>
            </a:r>
            <a:r>
              <a:rPr lang="en-US" i="1" dirty="0">
                <a:ea typeface="ＭＳ Ｐゴシック" pitchFamily="34" charset="-128"/>
              </a:rPr>
              <a:t>Byte Substitution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Diffusion Layer : </a:t>
            </a:r>
            <a:r>
              <a:rPr lang="en-US" i="1" dirty="0">
                <a:ea typeface="ＭＳ Ｐゴシック" pitchFamily="34" charset="-128"/>
              </a:rPr>
              <a:t>Shift row </a:t>
            </a:r>
            <a:r>
              <a:rPr lang="en-US" dirty="0">
                <a:ea typeface="ＭＳ Ｐゴシック" pitchFamily="34" charset="-128"/>
              </a:rPr>
              <a:t>and </a:t>
            </a:r>
            <a:r>
              <a:rPr lang="en-US" i="1" dirty="0">
                <a:ea typeface="ＭＳ Ｐゴシック" pitchFamily="34" charset="-128"/>
              </a:rPr>
              <a:t>Mix column</a:t>
            </a:r>
          </a:p>
          <a:p>
            <a:pPr lvl="1">
              <a:lnSpc>
                <a:spcPct val="90000"/>
              </a:lnSpc>
              <a:buFont typeface="Verdana" pitchFamily="34" charset="0"/>
              <a:buNone/>
            </a:pPr>
            <a:r>
              <a:rPr lang="en-US" i="1" dirty="0">
                <a:ea typeface="ＭＳ Ｐゴシック" pitchFamily="34" charset="-128"/>
              </a:rPr>
              <a:t>	</a:t>
            </a:r>
            <a:r>
              <a:rPr lang="en-US" dirty="0">
                <a:ea typeface="ＭＳ Ｐゴシック" pitchFamily="34" charset="-128"/>
              </a:rPr>
              <a:t>(the last round does not have mix column step)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699163"/>
              </p:ext>
            </p:extLst>
          </p:nvPr>
        </p:nvGraphicFramePr>
        <p:xfrm>
          <a:off x="2301240" y="2267204"/>
          <a:ext cx="426720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76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7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2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Key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No. of rounds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AES-128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  <a:r>
                        <a:rPr lang="en-US" baseline="0" dirty="0"/>
                        <a:t>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AES-192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AES-256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4552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084" y="16391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What is AES?</a:t>
            </a:r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429" y="1170105"/>
            <a:ext cx="1335384" cy="1728543"/>
          </a:xfrm>
          <a:prstGeom prst="rect">
            <a:avLst/>
          </a:prstGeom>
        </p:spPr>
      </p:pic>
      <p:pic>
        <p:nvPicPr>
          <p:cNvPr id="4" name="Picture 4" descr="figNI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81" y="824113"/>
            <a:ext cx="3508918" cy="27474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696" y="3063503"/>
            <a:ext cx="3515751" cy="27544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197" y="1170105"/>
            <a:ext cx="1195627" cy="1938855"/>
          </a:xfrm>
          <a:prstGeom prst="rect">
            <a:avLst/>
          </a:prstGeom>
        </p:spPr>
      </p:pic>
      <p:sp>
        <p:nvSpPr>
          <p:cNvPr id="7" name="Left-Right Arrow 6"/>
          <p:cNvSpPr/>
          <p:nvPr/>
        </p:nvSpPr>
        <p:spPr>
          <a:xfrm>
            <a:off x="2714813" y="1691476"/>
            <a:ext cx="1295400" cy="6858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4735870" y="3931406"/>
            <a:ext cx="648381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Ref: http</a:t>
            </a:r>
            <a:r>
              <a:rPr lang="en-US" dirty="0">
                <a:solidFill>
                  <a:srgbClr val="C00000"/>
                </a:solidFill>
              </a:rPr>
              <a:t>://</a:t>
            </a:r>
            <a:r>
              <a:rPr lang="en-US" dirty="0" err="1">
                <a:solidFill>
                  <a:srgbClr val="C00000"/>
                </a:solidFill>
              </a:rPr>
              <a:t>www.moserware.com</a:t>
            </a:r>
            <a:r>
              <a:rPr lang="en-US" dirty="0">
                <a:solidFill>
                  <a:srgbClr val="C00000"/>
                </a:solidFill>
              </a:rPr>
              <a:t>/2009/09/stick-figure-guide-to-</a:t>
            </a:r>
            <a:r>
              <a:rPr lang="en-US" dirty="0" err="1">
                <a:solidFill>
                  <a:srgbClr val="C00000"/>
                </a:solidFill>
              </a:rPr>
              <a:t>advanced.html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03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647700" y="179388"/>
            <a:ext cx="10515600" cy="13255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solidFill>
                  <a:schemeClr val="tx2"/>
                </a:solidFill>
                <a:ea typeface="ＭＳ Ｐゴシック" pitchFamily="34" charset="-128"/>
              </a:rPr>
              <a:t>The AES State Representation</a:t>
            </a:r>
          </a:p>
        </p:txBody>
      </p:sp>
      <p:sp>
        <p:nvSpPr>
          <p:cNvPr id="54275" name="Content Placeholder 2"/>
          <p:cNvSpPr>
            <a:spLocks noGrp="1"/>
          </p:cNvSpPr>
          <p:nvPr>
            <p:ph idx="4294967295"/>
          </p:nvPr>
        </p:nvSpPr>
        <p:spPr>
          <a:xfrm>
            <a:off x="1346581" y="4214306"/>
            <a:ext cx="7499350" cy="1809750"/>
          </a:xfrm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16 bytes arranged in a 4x4 matrix of bytes</a:t>
            </a:r>
          </a:p>
        </p:txBody>
      </p:sp>
      <p:sp>
        <p:nvSpPr>
          <p:cNvPr id="4" name="Rectangle 3"/>
          <p:cNvSpPr/>
          <p:nvPr/>
        </p:nvSpPr>
        <p:spPr>
          <a:xfrm>
            <a:off x="3343656" y="2819400"/>
            <a:ext cx="228600" cy="228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5" name="Rectangle 4"/>
          <p:cNvSpPr/>
          <p:nvPr/>
        </p:nvSpPr>
        <p:spPr>
          <a:xfrm>
            <a:off x="3115056" y="2819400"/>
            <a:ext cx="228600" cy="228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86456" y="2819400"/>
            <a:ext cx="228600" cy="228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7" name="Rectangle 6"/>
          <p:cNvSpPr/>
          <p:nvPr/>
        </p:nvSpPr>
        <p:spPr>
          <a:xfrm>
            <a:off x="2657856" y="2819400"/>
            <a:ext cx="228600" cy="228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Rectangle 7"/>
          <p:cNvSpPr/>
          <p:nvPr/>
        </p:nvSpPr>
        <p:spPr>
          <a:xfrm>
            <a:off x="3343656" y="3048000"/>
            <a:ext cx="228600" cy="228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9" name="Rectangle 8"/>
          <p:cNvSpPr/>
          <p:nvPr/>
        </p:nvSpPr>
        <p:spPr>
          <a:xfrm>
            <a:off x="3115056" y="3048000"/>
            <a:ext cx="228600" cy="228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86456" y="3048000"/>
            <a:ext cx="228600" cy="228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657856" y="3048000"/>
            <a:ext cx="228600" cy="228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43656" y="3276600"/>
            <a:ext cx="228600" cy="228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o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115056" y="3276600"/>
            <a:ext cx="228600" cy="228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886456" y="3276600"/>
            <a:ext cx="228600" cy="228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657856" y="3276600"/>
            <a:ext cx="228600" cy="228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343656" y="3505200"/>
            <a:ext cx="228600" cy="228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115056" y="3505200"/>
            <a:ext cx="228600" cy="228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886456" y="3505200"/>
            <a:ext cx="228600" cy="228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657856" y="3505200"/>
            <a:ext cx="228600" cy="228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324856" y="2133600"/>
            <a:ext cx="228600" cy="228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096256" y="2133600"/>
            <a:ext cx="228600" cy="228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o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867656" y="2133600"/>
            <a:ext cx="228600" cy="228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639056" y="2133600"/>
            <a:ext cx="228600" cy="228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410456" y="2133600"/>
            <a:ext cx="228600" cy="228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181856" y="2133600"/>
            <a:ext cx="228600" cy="228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953256" y="2133600"/>
            <a:ext cx="228600" cy="228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724656" y="2133600"/>
            <a:ext cx="228600" cy="228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496056" y="2133600"/>
            <a:ext cx="228600" cy="228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267456" y="2133600"/>
            <a:ext cx="228600" cy="228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038856" y="2133600"/>
            <a:ext cx="228600" cy="228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810256" y="2133600"/>
            <a:ext cx="228600" cy="228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581656" y="2133600"/>
            <a:ext cx="228600" cy="228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353056" y="2133600"/>
            <a:ext cx="228600" cy="228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124456" y="2133600"/>
            <a:ext cx="228600" cy="228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895856" y="2133600"/>
            <a:ext cx="228600" cy="228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4308" name="TextBox 35"/>
          <p:cNvSpPr txBox="1">
            <a:spLocks noChangeArrowheads="1"/>
          </p:cNvSpPr>
          <p:nvPr/>
        </p:nvSpPr>
        <p:spPr bwMode="auto">
          <a:xfrm>
            <a:off x="2353056" y="1828800"/>
            <a:ext cx="18478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16 bytes Plaintext</a:t>
            </a:r>
          </a:p>
        </p:txBody>
      </p:sp>
      <p:sp>
        <p:nvSpPr>
          <p:cNvPr id="37" name="Right Arrow 36"/>
          <p:cNvSpPr/>
          <p:nvPr/>
        </p:nvSpPr>
        <p:spPr>
          <a:xfrm>
            <a:off x="3953256" y="3124200"/>
            <a:ext cx="609600" cy="3048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ight Arrow 37"/>
          <p:cNvSpPr/>
          <p:nvPr/>
        </p:nvSpPr>
        <p:spPr>
          <a:xfrm>
            <a:off x="6544056" y="3124200"/>
            <a:ext cx="609600" cy="3048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8144256" y="2819400"/>
            <a:ext cx="228600" cy="228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915656" y="2819400"/>
            <a:ext cx="228600" cy="228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41" name="Rectangle 40"/>
          <p:cNvSpPr/>
          <p:nvPr/>
        </p:nvSpPr>
        <p:spPr>
          <a:xfrm>
            <a:off x="7687056" y="2819400"/>
            <a:ext cx="228600" cy="228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458456" y="2819400"/>
            <a:ext cx="228600" cy="228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3" name="Rectangle 42"/>
          <p:cNvSpPr/>
          <p:nvPr/>
        </p:nvSpPr>
        <p:spPr>
          <a:xfrm>
            <a:off x="8144256" y="3048000"/>
            <a:ext cx="228600" cy="228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915656" y="3048000"/>
            <a:ext cx="228600" cy="228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687056" y="3048000"/>
            <a:ext cx="228600" cy="228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458456" y="3048000"/>
            <a:ext cx="228600" cy="228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7" name="Rectangle 46"/>
          <p:cNvSpPr/>
          <p:nvPr/>
        </p:nvSpPr>
        <p:spPr>
          <a:xfrm>
            <a:off x="8144256" y="3276600"/>
            <a:ext cx="228600" cy="228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O</a:t>
            </a:r>
          </a:p>
        </p:txBody>
      </p:sp>
      <p:sp>
        <p:nvSpPr>
          <p:cNvPr id="48" name="Rectangle 47"/>
          <p:cNvSpPr/>
          <p:nvPr/>
        </p:nvSpPr>
        <p:spPr>
          <a:xfrm>
            <a:off x="7915656" y="3276600"/>
            <a:ext cx="228600" cy="228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49" name="Rectangle 48"/>
          <p:cNvSpPr/>
          <p:nvPr/>
        </p:nvSpPr>
        <p:spPr>
          <a:xfrm>
            <a:off x="7687056" y="3276600"/>
            <a:ext cx="228600" cy="228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458456" y="3276600"/>
            <a:ext cx="228600" cy="228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1" name="Rectangle 50"/>
          <p:cNvSpPr/>
          <p:nvPr/>
        </p:nvSpPr>
        <p:spPr>
          <a:xfrm>
            <a:off x="8144256" y="3505200"/>
            <a:ext cx="228600" cy="228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915656" y="3505200"/>
            <a:ext cx="228600" cy="228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687056" y="3505200"/>
            <a:ext cx="228600" cy="228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54" name="Rectangle 53"/>
          <p:cNvSpPr/>
          <p:nvPr/>
        </p:nvSpPr>
        <p:spPr>
          <a:xfrm>
            <a:off x="7458456" y="3505200"/>
            <a:ext cx="228600" cy="228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4327" name="TextBox 70"/>
          <p:cNvSpPr txBox="1">
            <a:spLocks noChangeArrowheads="1"/>
          </p:cNvSpPr>
          <p:nvPr/>
        </p:nvSpPr>
        <p:spPr bwMode="auto">
          <a:xfrm>
            <a:off x="7077457" y="3744914"/>
            <a:ext cx="20621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16 bytes Cipher text</a:t>
            </a:r>
          </a:p>
        </p:txBody>
      </p:sp>
      <p:sp>
        <p:nvSpPr>
          <p:cNvPr id="72" name="Rectangle 71"/>
          <p:cNvSpPr/>
          <p:nvPr/>
        </p:nvSpPr>
        <p:spPr>
          <a:xfrm>
            <a:off x="4943856" y="2895600"/>
            <a:ext cx="12192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AES</a:t>
            </a:r>
          </a:p>
        </p:txBody>
      </p:sp>
    </p:spTree>
    <p:extLst>
      <p:ext uri="{BB962C8B-B14F-4D97-AF65-F5344CB8AC3E}">
        <p14:creationId xmlns:p14="http://schemas.microsoft.com/office/powerpoint/2010/main" val="1109193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ounded Rectangle 50"/>
          <p:cNvSpPr/>
          <p:nvPr/>
        </p:nvSpPr>
        <p:spPr>
          <a:xfrm>
            <a:off x="2151888" y="1630680"/>
            <a:ext cx="5867400" cy="3581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4275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8247890" y="1307592"/>
            <a:ext cx="4011803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solidFill>
                  <a:schemeClr val="tx2"/>
                </a:solidFill>
                <a:ea typeface="ＭＳ Ｐゴシック" pitchFamily="34" charset="-128"/>
              </a:rPr>
              <a:t>AES-128 Encryption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6266688" y="944880"/>
            <a:ext cx="1371600" cy="381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Secret Key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371088" y="1706880"/>
            <a:ext cx="1752600" cy="381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XOR key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837688" y="2392680"/>
            <a:ext cx="2819400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Byte Substitution</a:t>
            </a:r>
          </a:p>
        </p:txBody>
      </p:sp>
      <p:cxnSp>
        <p:nvCxnSpPr>
          <p:cNvPr id="23" name="Elbow Connector 22"/>
          <p:cNvCxnSpPr>
            <a:endCxn id="16" idx="0"/>
          </p:cNvCxnSpPr>
          <p:nvPr/>
        </p:nvCxnSpPr>
        <p:spPr>
          <a:xfrm>
            <a:off x="1466088" y="1211580"/>
            <a:ext cx="2781300" cy="495300"/>
          </a:xfrm>
          <a:prstGeom prst="bentConnector2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6" idx="2"/>
            <a:endCxn id="17" idx="0"/>
          </p:cNvCxnSpPr>
          <p:nvPr/>
        </p:nvCxnSpPr>
        <p:spPr>
          <a:xfrm rot="5400000">
            <a:off x="4094989" y="2240281"/>
            <a:ext cx="304800" cy="317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305" name="TextBox 56"/>
          <p:cNvSpPr txBox="1">
            <a:spLocks noChangeArrowheads="1"/>
          </p:cNvSpPr>
          <p:nvPr/>
        </p:nvSpPr>
        <p:spPr bwMode="auto">
          <a:xfrm>
            <a:off x="475488" y="487681"/>
            <a:ext cx="10033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Plaintext</a:t>
            </a:r>
          </a:p>
          <a:p>
            <a:r>
              <a:rPr lang="en-US">
                <a:latin typeface="Calibri" pitchFamily="34" charset="0"/>
              </a:rPr>
              <a:t> Block</a:t>
            </a:r>
          </a:p>
        </p:txBody>
      </p:sp>
      <p:cxnSp>
        <p:nvCxnSpPr>
          <p:cNvPr id="65" name="Elbow Connector 64"/>
          <p:cNvCxnSpPr>
            <a:stCxn id="62" idx="2"/>
          </p:cNvCxnSpPr>
          <p:nvPr/>
        </p:nvCxnSpPr>
        <p:spPr>
          <a:xfrm rot="5400000">
            <a:off x="2628138" y="3745230"/>
            <a:ext cx="457200" cy="2781300"/>
          </a:xfrm>
          <a:prstGeom prst="bentConnector2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307" name="TextBox 65"/>
          <p:cNvSpPr txBox="1">
            <a:spLocks noChangeArrowheads="1"/>
          </p:cNvSpPr>
          <p:nvPr/>
        </p:nvSpPr>
        <p:spPr bwMode="auto">
          <a:xfrm>
            <a:off x="475489" y="4184968"/>
            <a:ext cx="1216025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Ciphertext </a:t>
            </a:r>
          </a:p>
          <a:p>
            <a:r>
              <a:rPr lang="en-US">
                <a:latin typeface="Calibri" pitchFamily="34" charset="0"/>
              </a:rPr>
              <a:t>Block</a:t>
            </a:r>
          </a:p>
        </p:txBody>
      </p:sp>
      <p:sp>
        <p:nvSpPr>
          <p:cNvPr id="59" name="Rectangle 58"/>
          <p:cNvSpPr/>
          <p:nvPr/>
        </p:nvSpPr>
        <p:spPr>
          <a:xfrm>
            <a:off x="2837688" y="3078480"/>
            <a:ext cx="2819400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Shift Rows</a:t>
            </a:r>
          </a:p>
        </p:txBody>
      </p:sp>
      <p:sp>
        <p:nvSpPr>
          <p:cNvPr id="60" name="Rectangle 59"/>
          <p:cNvSpPr/>
          <p:nvPr/>
        </p:nvSpPr>
        <p:spPr>
          <a:xfrm>
            <a:off x="2837688" y="3764280"/>
            <a:ext cx="2819400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Mix Columns</a:t>
            </a:r>
          </a:p>
          <a:p>
            <a:pPr algn="ctr">
              <a:defRPr/>
            </a:pPr>
            <a:r>
              <a:rPr lang="en-US" sz="1600" b="1" dirty="0">
                <a:solidFill>
                  <a:schemeClr val="tx1"/>
                </a:solidFill>
              </a:rPr>
              <a:t>(except for the last round)</a:t>
            </a:r>
          </a:p>
        </p:txBody>
      </p:sp>
      <p:sp>
        <p:nvSpPr>
          <p:cNvPr id="62" name="Rectangle 61"/>
          <p:cNvSpPr/>
          <p:nvPr/>
        </p:nvSpPr>
        <p:spPr>
          <a:xfrm>
            <a:off x="2837688" y="4450080"/>
            <a:ext cx="2819400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Add Round Key</a:t>
            </a:r>
          </a:p>
        </p:txBody>
      </p:sp>
      <p:cxnSp>
        <p:nvCxnSpPr>
          <p:cNvPr id="73" name="Straight Arrow Connector 72"/>
          <p:cNvCxnSpPr>
            <a:stCxn id="6" idx="2"/>
          </p:cNvCxnSpPr>
          <p:nvPr/>
        </p:nvCxnSpPr>
        <p:spPr>
          <a:xfrm rot="5400000">
            <a:off x="5695189" y="2583181"/>
            <a:ext cx="2514600" cy="317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17" idx="2"/>
            <a:endCxn id="59" idx="0"/>
          </p:cNvCxnSpPr>
          <p:nvPr/>
        </p:nvCxnSpPr>
        <p:spPr>
          <a:xfrm rot="5400000">
            <a:off x="4133089" y="2964181"/>
            <a:ext cx="228600" cy="317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59" idx="2"/>
            <a:endCxn id="60" idx="0"/>
          </p:cNvCxnSpPr>
          <p:nvPr/>
        </p:nvCxnSpPr>
        <p:spPr>
          <a:xfrm rot="5400000">
            <a:off x="4133089" y="3649981"/>
            <a:ext cx="228600" cy="317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60" idx="2"/>
            <a:endCxn id="62" idx="0"/>
          </p:cNvCxnSpPr>
          <p:nvPr/>
        </p:nvCxnSpPr>
        <p:spPr>
          <a:xfrm rot="5400000">
            <a:off x="4133089" y="4335781"/>
            <a:ext cx="228600" cy="317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>
            <a:endCxn id="62" idx="3"/>
          </p:cNvCxnSpPr>
          <p:nvPr/>
        </p:nvCxnSpPr>
        <p:spPr>
          <a:xfrm rot="10800000" flipV="1">
            <a:off x="5657088" y="4297680"/>
            <a:ext cx="457200" cy="381000"/>
          </a:xfrm>
          <a:prstGeom prst="bentConnector3">
            <a:avLst>
              <a:gd name="adj1" fmla="val 5000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/>
          <p:cNvCxnSpPr>
            <a:stCxn id="62" idx="1"/>
            <a:endCxn id="17" idx="1"/>
          </p:cNvCxnSpPr>
          <p:nvPr/>
        </p:nvCxnSpPr>
        <p:spPr>
          <a:xfrm rot="10800000">
            <a:off x="2837688" y="2621280"/>
            <a:ext cx="1588" cy="2057400"/>
          </a:xfrm>
          <a:prstGeom prst="bentConnector3">
            <a:avLst>
              <a:gd name="adj1" fmla="val 19039175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2151890" y="2773682"/>
            <a:ext cx="461665" cy="1414811"/>
          </a:xfrm>
          <a:prstGeom prst="rect">
            <a:avLst/>
          </a:prstGeom>
          <a:noFill/>
        </p:spPr>
        <p:txBody>
          <a:bodyPr vert="vert270" wrap="none">
            <a:spAutoFit/>
          </a:bodyPr>
          <a:lstStyle/>
          <a:p>
            <a:pPr>
              <a:defRPr/>
            </a:pPr>
            <a:r>
              <a:rPr lang="en-US" dirty="0"/>
              <a:t>Loop 10 times</a:t>
            </a:r>
          </a:p>
        </p:txBody>
      </p:sp>
      <p:sp>
        <p:nvSpPr>
          <p:cNvPr id="55" name="Rectangle 54"/>
          <p:cNvSpPr/>
          <p:nvPr/>
        </p:nvSpPr>
        <p:spPr>
          <a:xfrm>
            <a:off x="1237488" y="1097280"/>
            <a:ext cx="228600" cy="228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008888" y="1097280"/>
            <a:ext cx="228600" cy="228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780288" y="1097280"/>
            <a:ext cx="228600" cy="228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51688" y="1097280"/>
            <a:ext cx="228600" cy="228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237488" y="1325880"/>
            <a:ext cx="228600" cy="228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1008888" y="1325880"/>
            <a:ext cx="228600" cy="228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780288" y="1325880"/>
            <a:ext cx="228600" cy="228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551688" y="1325880"/>
            <a:ext cx="228600" cy="228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1237488" y="1554480"/>
            <a:ext cx="228600" cy="228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1008888" y="1554480"/>
            <a:ext cx="228600" cy="228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780288" y="1554480"/>
            <a:ext cx="228600" cy="228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551688" y="1554480"/>
            <a:ext cx="228600" cy="228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37488" y="1783080"/>
            <a:ext cx="228600" cy="228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008888" y="1783080"/>
            <a:ext cx="228600" cy="228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780288" y="1783080"/>
            <a:ext cx="228600" cy="228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551688" y="1783080"/>
            <a:ext cx="228600" cy="228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55334" name="Group 65"/>
          <p:cNvGrpSpPr>
            <a:grpSpLocks/>
          </p:cNvGrpSpPr>
          <p:nvPr/>
        </p:nvGrpSpPr>
        <p:grpSpPr bwMode="auto">
          <a:xfrm>
            <a:off x="551688" y="4753294"/>
            <a:ext cx="914400" cy="915987"/>
            <a:chOff x="1295400" y="5865813"/>
            <a:chExt cx="914400" cy="915987"/>
          </a:xfrm>
        </p:grpSpPr>
        <p:sp>
          <p:nvSpPr>
            <p:cNvPr id="187" name="Rectangle 186"/>
            <p:cNvSpPr/>
            <p:nvPr/>
          </p:nvSpPr>
          <p:spPr>
            <a:xfrm>
              <a:off x="1295400" y="5865813"/>
              <a:ext cx="914400" cy="228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188" name="Straight Connector 187"/>
            <p:cNvCxnSpPr/>
            <p:nvPr/>
          </p:nvCxnSpPr>
          <p:spPr>
            <a:xfrm rot="5400000" flipH="1" flipV="1">
              <a:off x="1867694" y="5980906"/>
              <a:ext cx="228600" cy="1588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rot="5400000" flipH="1" flipV="1">
              <a:off x="1639094" y="5980906"/>
              <a:ext cx="228600" cy="1588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rot="5400000" flipH="1" flipV="1">
              <a:off x="1410494" y="5980906"/>
              <a:ext cx="228600" cy="1588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Rectangle 190"/>
            <p:cNvSpPr/>
            <p:nvPr/>
          </p:nvSpPr>
          <p:spPr>
            <a:xfrm>
              <a:off x="1295400" y="6094413"/>
              <a:ext cx="914400" cy="228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192" name="Straight Connector 191"/>
            <p:cNvCxnSpPr/>
            <p:nvPr/>
          </p:nvCxnSpPr>
          <p:spPr>
            <a:xfrm rot="5400000" flipH="1" flipV="1">
              <a:off x="1867694" y="6209506"/>
              <a:ext cx="228600" cy="1588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rot="5400000" flipH="1" flipV="1">
              <a:off x="1639094" y="6209506"/>
              <a:ext cx="228600" cy="1588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 rot="5400000" flipH="1" flipV="1">
              <a:off x="1410494" y="6209506"/>
              <a:ext cx="228600" cy="1588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Rectangle 194"/>
            <p:cNvSpPr/>
            <p:nvPr/>
          </p:nvSpPr>
          <p:spPr>
            <a:xfrm>
              <a:off x="1295400" y="6323013"/>
              <a:ext cx="914400" cy="228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196" name="Straight Connector 195"/>
            <p:cNvCxnSpPr/>
            <p:nvPr/>
          </p:nvCxnSpPr>
          <p:spPr>
            <a:xfrm rot="5400000" flipH="1" flipV="1">
              <a:off x="1867694" y="6438106"/>
              <a:ext cx="228600" cy="1588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 rot="5400000" flipH="1" flipV="1">
              <a:off x="1639094" y="6438106"/>
              <a:ext cx="228600" cy="1588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 rot="5400000" flipH="1" flipV="1">
              <a:off x="1410494" y="6438106"/>
              <a:ext cx="228600" cy="158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Rectangle 198"/>
            <p:cNvSpPr/>
            <p:nvPr/>
          </p:nvSpPr>
          <p:spPr>
            <a:xfrm>
              <a:off x="1295400" y="6551613"/>
              <a:ext cx="914400" cy="228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200" name="Straight Connector 199"/>
            <p:cNvCxnSpPr/>
            <p:nvPr/>
          </p:nvCxnSpPr>
          <p:spPr>
            <a:xfrm rot="5400000" flipH="1" flipV="1">
              <a:off x="1867694" y="6666706"/>
              <a:ext cx="228600" cy="1588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 rot="5400000" flipH="1" flipV="1">
              <a:off x="1639094" y="6666706"/>
              <a:ext cx="228600" cy="1588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 rot="5400000" flipH="1" flipV="1">
              <a:off x="1410494" y="6666706"/>
              <a:ext cx="228600" cy="1588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335" name="Rectangle 202"/>
          <p:cNvSpPr>
            <a:spLocks noChangeArrowheads="1"/>
          </p:cNvSpPr>
          <p:nvPr/>
        </p:nvSpPr>
        <p:spPr bwMode="auto">
          <a:xfrm>
            <a:off x="6190488" y="4678680"/>
            <a:ext cx="1524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Calibri" pitchFamily="34" charset="0"/>
              </a:rPr>
              <a:t>Key Expansion</a:t>
            </a:r>
          </a:p>
        </p:txBody>
      </p:sp>
      <p:grpSp>
        <p:nvGrpSpPr>
          <p:cNvPr id="3" name="Group 212"/>
          <p:cNvGrpSpPr>
            <a:grpSpLocks/>
          </p:cNvGrpSpPr>
          <p:nvPr/>
        </p:nvGrpSpPr>
        <p:grpSpPr bwMode="auto">
          <a:xfrm>
            <a:off x="6114288" y="3830956"/>
            <a:ext cx="1676400" cy="923925"/>
            <a:chOff x="6629400" y="4562817"/>
            <a:chExt cx="1676400" cy="92358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71" name="Rounded Rectangle 70"/>
            <p:cNvSpPr/>
            <p:nvPr/>
          </p:nvSpPr>
          <p:spPr>
            <a:xfrm>
              <a:off x="6629400" y="4572338"/>
              <a:ext cx="1676400" cy="914062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05" name="Straight Connector 204"/>
            <p:cNvCxnSpPr/>
            <p:nvPr/>
          </p:nvCxnSpPr>
          <p:spPr>
            <a:xfrm>
              <a:off x="6629400" y="4724682"/>
              <a:ext cx="1676400" cy="1587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>
              <a:off x="6629400" y="4875439"/>
              <a:ext cx="1676400" cy="1586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>
              <a:off x="6629400" y="5027783"/>
              <a:ext cx="1676400" cy="1586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>
              <a:off x="6629400" y="5334056"/>
              <a:ext cx="1676400" cy="1587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TextBox 208"/>
            <p:cNvSpPr txBox="1"/>
            <p:nvPr/>
          </p:nvSpPr>
          <p:spPr>
            <a:xfrm>
              <a:off x="7350125" y="4562817"/>
              <a:ext cx="246063" cy="161865"/>
            </a:xfrm>
            <a:prstGeom prst="rect">
              <a:avLst/>
            </a:prstGeom>
            <a:grpFill/>
          </p:spPr>
          <p:txBody>
            <a:bodyPr lIns="0" tIns="0" rIns="0" bIns="0">
              <a:spAutoFit/>
            </a:bodyPr>
            <a:lstStyle/>
            <a:p>
              <a:pPr algn="ctr">
                <a:defRPr/>
              </a:pPr>
              <a:r>
                <a:rPr lang="en-US" sz="1050" dirty="0"/>
                <a:t>RK1</a:t>
              </a:r>
              <a:endParaRPr lang="en-US" dirty="0"/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7339013" y="4719922"/>
              <a:ext cx="246062" cy="161865"/>
            </a:xfrm>
            <a:prstGeom prst="rect">
              <a:avLst/>
            </a:prstGeom>
            <a:grpFill/>
          </p:spPr>
          <p:txBody>
            <a:bodyPr lIns="0" tIns="0" rIns="0" bIns="0">
              <a:spAutoFit/>
            </a:bodyPr>
            <a:lstStyle/>
            <a:p>
              <a:pPr algn="ctr">
                <a:defRPr/>
              </a:pPr>
              <a:r>
                <a:rPr lang="en-US" sz="1050" dirty="0"/>
                <a:t>RK2</a:t>
              </a:r>
              <a:endParaRPr lang="en-US" dirty="0"/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7331075" y="4872265"/>
              <a:ext cx="246063" cy="161865"/>
            </a:xfrm>
            <a:prstGeom prst="rect">
              <a:avLst/>
            </a:prstGeom>
            <a:grpFill/>
          </p:spPr>
          <p:txBody>
            <a:bodyPr lIns="0" tIns="0" rIns="0" bIns="0">
              <a:spAutoFit/>
            </a:bodyPr>
            <a:lstStyle/>
            <a:p>
              <a:pPr algn="ctr">
                <a:defRPr/>
              </a:pPr>
              <a:r>
                <a:rPr lang="en-US" sz="1050" dirty="0"/>
                <a:t>RK3</a:t>
              </a:r>
              <a:endParaRPr lang="en-US" dirty="0"/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7315200" y="5324535"/>
              <a:ext cx="304800" cy="161865"/>
            </a:xfrm>
            <a:prstGeom prst="rect">
              <a:avLst/>
            </a:prstGeom>
            <a:grpFill/>
          </p:spPr>
          <p:txBody>
            <a:bodyPr lIns="0" tIns="0" rIns="0" bIns="0">
              <a:spAutoFit/>
            </a:bodyPr>
            <a:lstStyle/>
            <a:p>
              <a:pPr algn="ctr">
                <a:defRPr/>
              </a:pPr>
              <a:r>
                <a:rPr lang="en-US" sz="1050" dirty="0"/>
                <a:t>RK10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56661558"/>
      </p:ext>
    </p:extLst>
  </p:cSld>
  <p:clrMapOvr>
    <a:masterClrMapping/>
  </p:clrMapOvr>
  <p:transition spd="slow">
    <p:dissolv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8596756" y="1380808"/>
            <a:ext cx="7643939" cy="1325563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pitchFamily="34" charset="-128"/>
              </a:rPr>
              <a:t>AES-128 </a:t>
            </a:r>
            <a:br>
              <a:rPr lang="en-US">
                <a:ea typeface="ＭＳ Ｐゴシック" pitchFamily="34" charset="-128"/>
              </a:rPr>
            </a:br>
            <a:r>
              <a:rPr lang="en-US">
                <a:ea typeface="ＭＳ Ｐゴシック" pitchFamily="34" charset="-128"/>
              </a:rPr>
              <a:t>Decryption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389632" y="1723708"/>
            <a:ext cx="5867400" cy="3581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504432" y="1114108"/>
            <a:ext cx="1371600" cy="381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Secret Key</a:t>
            </a:r>
          </a:p>
        </p:txBody>
      </p:sp>
      <p:sp>
        <p:nvSpPr>
          <p:cNvPr id="6" name="Rectangle 5"/>
          <p:cNvSpPr/>
          <p:nvPr/>
        </p:nvSpPr>
        <p:spPr>
          <a:xfrm>
            <a:off x="3608832" y="1876108"/>
            <a:ext cx="1752600" cy="381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>
                <a:solidFill>
                  <a:schemeClr val="tx1"/>
                </a:solidFill>
              </a:rPr>
              <a:t>XOR </a:t>
            </a:r>
            <a:r>
              <a:rPr lang="en-US" b="1" dirty="0">
                <a:solidFill>
                  <a:schemeClr val="tx1"/>
                </a:solidFill>
              </a:rPr>
              <a:t>RK10</a:t>
            </a:r>
          </a:p>
        </p:txBody>
      </p:sp>
      <p:sp>
        <p:nvSpPr>
          <p:cNvPr id="7" name="Rectangle 6"/>
          <p:cNvSpPr/>
          <p:nvPr/>
        </p:nvSpPr>
        <p:spPr>
          <a:xfrm>
            <a:off x="3075432" y="2561908"/>
            <a:ext cx="2819400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Inverse Byte Substitution</a:t>
            </a:r>
          </a:p>
        </p:txBody>
      </p:sp>
      <p:cxnSp>
        <p:nvCxnSpPr>
          <p:cNvPr id="8" name="Elbow Connector 22"/>
          <p:cNvCxnSpPr>
            <a:endCxn id="6" idx="0"/>
          </p:cNvCxnSpPr>
          <p:nvPr/>
        </p:nvCxnSpPr>
        <p:spPr>
          <a:xfrm>
            <a:off x="1703832" y="1380808"/>
            <a:ext cx="2781300" cy="495300"/>
          </a:xfrm>
          <a:prstGeom prst="bentConnector2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2"/>
            <a:endCxn id="7" idx="0"/>
          </p:cNvCxnSpPr>
          <p:nvPr/>
        </p:nvCxnSpPr>
        <p:spPr>
          <a:xfrm rot="5400000">
            <a:off x="4332733" y="2409508"/>
            <a:ext cx="304800" cy="317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64"/>
          <p:cNvCxnSpPr>
            <a:stCxn id="15" idx="2"/>
          </p:cNvCxnSpPr>
          <p:nvPr/>
        </p:nvCxnSpPr>
        <p:spPr>
          <a:xfrm rot="5400000">
            <a:off x="2885726" y="3894614"/>
            <a:ext cx="417512" cy="2781300"/>
          </a:xfrm>
          <a:prstGeom prst="bentConnector2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075432" y="3247708"/>
            <a:ext cx="2819400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Inverse Shift Rows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075432" y="3933508"/>
            <a:ext cx="2819400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>
                <a:solidFill>
                  <a:schemeClr val="tx1"/>
                </a:solidFill>
              </a:rPr>
              <a:t>Add Round Key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075432" y="4619308"/>
            <a:ext cx="2819400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Inverse Mix Columns</a:t>
            </a:r>
          </a:p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</a:rPr>
              <a:t>(except for the last round)</a:t>
            </a:r>
          </a:p>
        </p:txBody>
      </p:sp>
      <p:cxnSp>
        <p:nvCxnSpPr>
          <p:cNvPr id="17" name="Straight Arrow Connector 16"/>
          <p:cNvCxnSpPr>
            <a:stCxn id="5" idx="2"/>
          </p:cNvCxnSpPr>
          <p:nvPr/>
        </p:nvCxnSpPr>
        <p:spPr>
          <a:xfrm rot="5400000">
            <a:off x="5932933" y="2752408"/>
            <a:ext cx="2514600" cy="317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2"/>
            <a:endCxn id="13" idx="0"/>
          </p:cNvCxnSpPr>
          <p:nvPr/>
        </p:nvCxnSpPr>
        <p:spPr>
          <a:xfrm rot="5400000">
            <a:off x="4370833" y="3133408"/>
            <a:ext cx="228600" cy="317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3" idx="2"/>
            <a:endCxn id="14" idx="0"/>
          </p:cNvCxnSpPr>
          <p:nvPr/>
        </p:nvCxnSpPr>
        <p:spPr>
          <a:xfrm rot="5400000">
            <a:off x="4370833" y="3819208"/>
            <a:ext cx="228600" cy="317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2"/>
            <a:endCxn id="15" idx="0"/>
          </p:cNvCxnSpPr>
          <p:nvPr/>
        </p:nvCxnSpPr>
        <p:spPr>
          <a:xfrm rot="5400000">
            <a:off x="4370833" y="4505008"/>
            <a:ext cx="228600" cy="317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endCxn id="15" idx="3"/>
          </p:cNvCxnSpPr>
          <p:nvPr/>
        </p:nvCxnSpPr>
        <p:spPr>
          <a:xfrm rot="10800000" flipV="1">
            <a:off x="5894832" y="4466908"/>
            <a:ext cx="457200" cy="381000"/>
          </a:xfrm>
          <a:prstGeom prst="bentConnector3">
            <a:avLst>
              <a:gd name="adj1" fmla="val 5000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15" idx="1"/>
            <a:endCxn id="7" idx="1"/>
          </p:cNvCxnSpPr>
          <p:nvPr/>
        </p:nvCxnSpPr>
        <p:spPr>
          <a:xfrm rot="10800000">
            <a:off x="3075432" y="2790508"/>
            <a:ext cx="1588" cy="2057400"/>
          </a:xfrm>
          <a:prstGeom prst="bentConnector3">
            <a:avLst>
              <a:gd name="adj1" fmla="val 14395466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389634" y="2942910"/>
            <a:ext cx="461665" cy="1414811"/>
          </a:xfrm>
          <a:prstGeom prst="rect">
            <a:avLst/>
          </a:prstGeom>
          <a:noFill/>
        </p:spPr>
        <p:txBody>
          <a:bodyPr vert="vert270" wrap="none">
            <a:spAutoFit/>
          </a:bodyPr>
          <a:lstStyle/>
          <a:p>
            <a:pPr>
              <a:defRPr/>
            </a:pPr>
            <a:r>
              <a:rPr lang="en-US" dirty="0"/>
              <a:t>Loop 10 times</a:t>
            </a:r>
          </a:p>
        </p:txBody>
      </p:sp>
      <p:grpSp>
        <p:nvGrpSpPr>
          <p:cNvPr id="56340" name="Group 55"/>
          <p:cNvGrpSpPr>
            <a:grpSpLocks/>
          </p:cNvGrpSpPr>
          <p:nvPr/>
        </p:nvGrpSpPr>
        <p:grpSpPr bwMode="auto">
          <a:xfrm>
            <a:off x="700532" y="4160520"/>
            <a:ext cx="1003300" cy="1524000"/>
            <a:chOff x="990602" y="1219201"/>
            <a:chExt cx="1002839" cy="1523999"/>
          </a:xfrm>
        </p:grpSpPr>
        <p:sp>
          <p:nvSpPr>
            <p:cNvPr id="56360" name="TextBox 9"/>
            <p:cNvSpPr txBox="1">
              <a:spLocks noChangeArrowheads="1"/>
            </p:cNvSpPr>
            <p:nvPr/>
          </p:nvSpPr>
          <p:spPr bwMode="auto">
            <a:xfrm>
              <a:off x="990602" y="1219201"/>
              <a:ext cx="1002839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Calibri" pitchFamily="34" charset="0"/>
                </a:rPr>
                <a:t>Plaintext</a:t>
              </a:r>
            </a:p>
            <a:p>
              <a:r>
                <a:rPr lang="en-US">
                  <a:latin typeface="Calibri" pitchFamily="34" charset="0"/>
                </a:rPr>
                <a:t> Block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752252" y="1828801"/>
              <a:ext cx="228495" cy="2286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523757" y="1828801"/>
              <a:ext cx="228495" cy="2286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295262" y="1828801"/>
              <a:ext cx="228495" cy="2286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066767" y="1828801"/>
              <a:ext cx="228495" cy="2286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752252" y="2057400"/>
              <a:ext cx="228495" cy="2286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23757" y="2057400"/>
              <a:ext cx="228495" cy="2286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295262" y="2057400"/>
              <a:ext cx="228495" cy="2286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066767" y="2057400"/>
              <a:ext cx="228495" cy="2286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752252" y="2286000"/>
              <a:ext cx="228495" cy="2286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523757" y="2286000"/>
              <a:ext cx="228495" cy="2286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295262" y="2286000"/>
              <a:ext cx="228495" cy="2286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066767" y="2286000"/>
              <a:ext cx="228495" cy="2286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752252" y="2514600"/>
              <a:ext cx="228495" cy="2286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23757" y="2514600"/>
              <a:ext cx="228495" cy="2286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295262" y="2514600"/>
              <a:ext cx="228495" cy="2286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066767" y="2514600"/>
              <a:ext cx="228495" cy="2286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59" name="Rectangle 58"/>
          <p:cNvSpPr/>
          <p:nvPr/>
        </p:nvSpPr>
        <p:spPr>
          <a:xfrm>
            <a:off x="789432" y="961708"/>
            <a:ext cx="914400" cy="228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 rot="5400000" flipH="1" flipV="1">
            <a:off x="1361726" y="1076801"/>
            <a:ext cx="228600" cy="15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H="1" flipV="1">
            <a:off x="1133126" y="1075214"/>
            <a:ext cx="228600" cy="15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904526" y="1075214"/>
            <a:ext cx="228600" cy="15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789432" y="1190308"/>
            <a:ext cx="914400" cy="228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64" name="Straight Connector 63"/>
          <p:cNvCxnSpPr/>
          <p:nvPr/>
        </p:nvCxnSpPr>
        <p:spPr>
          <a:xfrm rot="5400000" flipH="1" flipV="1">
            <a:off x="1361726" y="1305401"/>
            <a:ext cx="228600" cy="15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5400000" flipH="1" flipV="1">
            <a:off x="1133126" y="1303814"/>
            <a:ext cx="228600" cy="15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 flipH="1" flipV="1">
            <a:off x="904526" y="1303814"/>
            <a:ext cx="228600" cy="15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789432" y="1418908"/>
            <a:ext cx="914400" cy="228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68" name="Straight Connector 67"/>
          <p:cNvCxnSpPr/>
          <p:nvPr/>
        </p:nvCxnSpPr>
        <p:spPr>
          <a:xfrm rot="5400000" flipH="1" flipV="1">
            <a:off x="1361726" y="1534001"/>
            <a:ext cx="228600" cy="15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rot="5400000" flipH="1" flipV="1">
            <a:off x="1133126" y="1532414"/>
            <a:ext cx="228600" cy="15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5400000" flipH="1" flipV="1">
            <a:off x="904526" y="1532414"/>
            <a:ext cx="228600" cy="15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789432" y="1647508"/>
            <a:ext cx="914400" cy="228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72" name="Straight Connector 71"/>
          <p:cNvCxnSpPr/>
          <p:nvPr/>
        </p:nvCxnSpPr>
        <p:spPr>
          <a:xfrm rot="5400000" flipH="1" flipV="1">
            <a:off x="1361726" y="1762601"/>
            <a:ext cx="228600" cy="15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rot="5400000" flipH="1" flipV="1">
            <a:off x="1133126" y="1761014"/>
            <a:ext cx="228600" cy="15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rot="5400000" flipH="1" flipV="1">
            <a:off x="904526" y="1761014"/>
            <a:ext cx="228600" cy="15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357" name="TextBox 74"/>
          <p:cNvSpPr txBox="1">
            <a:spLocks noChangeArrowheads="1"/>
          </p:cNvSpPr>
          <p:nvPr/>
        </p:nvSpPr>
        <p:spPr bwMode="auto">
          <a:xfrm>
            <a:off x="713232" y="579120"/>
            <a:ext cx="2133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alibri" pitchFamily="34" charset="0"/>
              </a:rPr>
              <a:t>Ciphertext Block</a:t>
            </a:r>
          </a:p>
        </p:txBody>
      </p:sp>
      <p:sp>
        <p:nvSpPr>
          <p:cNvPr id="56358" name="Rectangle 76"/>
          <p:cNvSpPr>
            <a:spLocks noChangeArrowheads="1"/>
          </p:cNvSpPr>
          <p:nvPr/>
        </p:nvSpPr>
        <p:spPr bwMode="auto">
          <a:xfrm>
            <a:off x="6428232" y="4844733"/>
            <a:ext cx="1524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Calibri" pitchFamily="34" charset="0"/>
              </a:rPr>
              <a:t>Key Expansion</a:t>
            </a:r>
          </a:p>
        </p:txBody>
      </p:sp>
      <p:grpSp>
        <p:nvGrpSpPr>
          <p:cNvPr id="3" name="Group 77"/>
          <p:cNvGrpSpPr>
            <a:grpSpLocks/>
          </p:cNvGrpSpPr>
          <p:nvPr/>
        </p:nvGrpSpPr>
        <p:grpSpPr bwMode="auto">
          <a:xfrm>
            <a:off x="6352032" y="3997009"/>
            <a:ext cx="1676400" cy="923925"/>
            <a:chOff x="6629400" y="4562817"/>
            <a:chExt cx="1676400" cy="92358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79" name="Rounded Rectangle 78"/>
            <p:cNvSpPr/>
            <p:nvPr/>
          </p:nvSpPr>
          <p:spPr>
            <a:xfrm>
              <a:off x="6629400" y="4572338"/>
              <a:ext cx="1676400" cy="914062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80" name="Straight Connector 79"/>
            <p:cNvCxnSpPr/>
            <p:nvPr/>
          </p:nvCxnSpPr>
          <p:spPr>
            <a:xfrm>
              <a:off x="6629400" y="4724682"/>
              <a:ext cx="1676400" cy="1586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6629400" y="4875438"/>
              <a:ext cx="1676400" cy="1587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6629400" y="5170604"/>
              <a:ext cx="1676400" cy="1587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6629400" y="5334056"/>
              <a:ext cx="1676400" cy="1586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7350125" y="4562817"/>
              <a:ext cx="246063" cy="161865"/>
            </a:xfrm>
            <a:prstGeom prst="rect">
              <a:avLst/>
            </a:prstGeom>
            <a:grpFill/>
          </p:spPr>
          <p:txBody>
            <a:bodyPr lIns="0" tIns="0" rIns="0" bIns="0">
              <a:spAutoFit/>
            </a:bodyPr>
            <a:lstStyle/>
            <a:p>
              <a:pPr algn="ctr">
                <a:defRPr/>
              </a:pPr>
              <a:r>
                <a:rPr lang="en-US" sz="1050" b="1" dirty="0">
                  <a:latin typeface="Calibri" pitchFamily="34" charset="0"/>
                </a:rPr>
                <a:t>RK9</a:t>
              </a:r>
              <a:endParaRPr lang="en-US" b="1" dirty="0">
                <a:latin typeface="Calibri" pitchFamily="34" charset="0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7339013" y="4719921"/>
              <a:ext cx="246062" cy="161865"/>
            </a:xfrm>
            <a:prstGeom prst="rect">
              <a:avLst/>
            </a:prstGeom>
            <a:grpFill/>
          </p:spPr>
          <p:txBody>
            <a:bodyPr lIns="0" tIns="0" rIns="0" bIns="0">
              <a:spAutoFit/>
            </a:bodyPr>
            <a:lstStyle/>
            <a:p>
              <a:pPr algn="ctr">
                <a:defRPr/>
              </a:pPr>
              <a:r>
                <a:rPr lang="en-US" sz="1050" b="1" dirty="0">
                  <a:latin typeface="Calibri" pitchFamily="34" charset="0"/>
                </a:rPr>
                <a:t>RK8</a:t>
              </a:r>
              <a:endParaRPr lang="en-US" b="1" dirty="0">
                <a:latin typeface="Calibri" pitchFamily="34" charset="0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7331075" y="5162670"/>
              <a:ext cx="246063" cy="161865"/>
            </a:xfrm>
            <a:prstGeom prst="rect">
              <a:avLst/>
            </a:prstGeom>
            <a:grpFill/>
          </p:spPr>
          <p:txBody>
            <a:bodyPr lIns="0" tIns="0" rIns="0" bIns="0">
              <a:spAutoFit/>
            </a:bodyPr>
            <a:lstStyle/>
            <a:p>
              <a:pPr algn="ctr">
                <a:defRPr/>
              </a:pPr>
              <a:r>
                <a:rPr lang="en-US" sz="1050" b="1" dirty="0">
                  <a:latin typeface="Calibri" pitchFamily="34" charset="0"/>
                </a:rPr>
                <a:t>RK1</a:t>
              </a:r>
              <a:endParaRPr lang="en-US" b="1" dirty="0">
                <a:latin typeface="Calibri" pitchFamily="34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7315200" y="5324535"/>
              <a:ext cx="304800" cy="161865"/>
            </a:xfrm>
            <a:prstGeom prst="rect">
              <a:avLst/>
            </a:prstGeom>
            <a:grpFill/>
          </p:spPr>
          <p:txBody>
            <a:bodyPr lIns="0" tIns="0" rIns="0" bIns="0">
              <a:spAutoFit/>
            </a:bodyPr>
            <a:lstStyle/>
            <a:p>
              <a:pPr algn="ctr">
                <a:defRPr/>
              </a:pPr>
              <a:r>
                <a:rPr lang="en-US" sz="1050" b="1" dirty="0">
                  <a:latin typeface="Calibri" pitchFamily="34" charset="0"/>
                </a:rPr>
                <a:t>key</a:t>
              </a:r>
              <a:endParaRPr lang="en-US" b="1" dirty="0"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02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3" grpId="0" animBg="1"/>
      <p:bldP spid="67" grpId="0" animBg="1"/>
      <p:bldP spid="7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4" name="Picture 4" descr="fig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766" y="923544"/>
            <a:ext cx="5769161" cy="451751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ular Callout 2"/>
          <p:cNvSpPr/>
          <p:nvPr/>
        </p:nvSpPr>
        <p:spPr>
          <a:xfrm>
            <a:off x="8778240" y="1892808"/>
            <a:ext cx="1938528" cy="1289495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shall discuss in details in next class!</a:t>
            </a:r>
          </a:p>
        </p:txBody>
      </p:sp>
    </p:spTree>
    <p:extLst>
      <p:ext uri="{BB962C8B-B14F-4D97-AF65-F5344CB8AC3E}">
        <p14:creationId xmlns:p14="http://schemas.microsoft.com/office/powerpoint/2010/main" val="6408052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91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18472" y="421023"/>
            <a:ext cx="8602768" cy="8525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solidFill>
                  <a:srgbClr val="C00000"/>
                </a:solidFill>
              </a:rPr>
              <a:t>Conclusion</a:t>
            </a:r>
            <a:r>
              <a:rPr lang="en-US" b="1" dirty="0"/>
              <a:t>:</a:t>
            </a:r>
          </a:p>
          <a:p>
            <a:pPr>
              <a:lnSpc>
                <a:spcPct val="200000"/>
              </a:lnSpc>
            </a:pPr>
            <a:r>
              <a:rPr lang="en-US" b="1" dirty="0"/>
              <a:t>Cryptographic Implementations should be lightweight</a:t>
            </a:r>
          </a:p>
          <a:p>
            <a:pPr>
              <a:lnSpc>
                <a:spcPct val="200000"/>
              </a:lnSpc>
            </a:pPr>
            <a:r>
              <a:rPr lang="en-US" b="1" dirty="0"/>
              <a:t>Types of Ciphers</a:t>
            </a:r>
          </a:p>
          <a:p>
            <a:pPr>
              <a:lnSpc>
                <a:spcPct val="200000"/>
              </a:lnSpc>
            </a:pPr>
            <a:r>
              <a:rPr lang="en-US" b="1" dirty="0"/>
              <a:t>Block Cipher constructions constitute of Non-linear and Linear components</a:t>
            </a:r>
          </a:p>
          <a:p>
            <a:pPr>
              <a:lnSpc>
                <a:spcPct val="200000"/>
              </a:lnSpc>
            </a:pPr>
            <a:r>
              <a:rPr lang="en-US" b="1" dirty="0"/>
              <a:t>Encryption algorithms are published, the secret is in the key.</a:t>
            </a:r>
          </a:p>
          <a:p>
            <a:pPr>
              <a:lnSpc>
                <a:spcPct val="200000"/>
              </a:lnSpc>
            </a:pPr>
            <a:r>
              <a:rPr lang="en-US" b="1" dirty="0"/>
              <a:t>Idea of Differential Attacks were discussed. </a:t>
            </a:r>
          </a:p>
          <a:p>
            <a:pPr>
              <a:lnSpc>
                <a:spcPct val="200000"/>
              </a:lnSpc>
            </a:pPr>
            <a:r>
              <a:rPr lang="en-US" b="1" dirty="0"/>
              <a:t>AES is composed of different sub-operations: </a:t>
            </a:r>
            <a:r>
              <a:rPr lang="en-US" b="1" dirty="0" err="1"/>
              <a:t>AddRoundKey</a:t>
            </a:r>
            <a:r>
              <a:rPr lang="en-US" b="1" dirty="0"/>
              <a:t>, Byte Substitution, </a:t>
            </a:r>
            <a:r>
              <a:rPr lang="en-US" b="1" dirty="0" err="1"/>
              <a:t>ShiftRows</a:t>
            </a:r>
            <a:r>
              <a:rPr lang="en-US" b="1" dirty="0"/>
              <a:t>, </a:t>
            </a:r>
            <a:r>
              <a:rPr lang="en-US" b="1" dirty="0" err="1"/>
              <a:t>MixColumns</a:t>
            </a:r>
            <a:r>
              <a:rPr lang="en-US" b="1" dirty="0"/>
              <a:t>.</a:t>
            </a:r>
          </a:p>
          <a:p>
            <a:pPr>
              <a:lnSpc>
                <a:spcPct val="200000"/>
              </a:lnSpc>
            </a:pPr>
            <a:endParaRPr lang="en-US" b="1" dirty="0"/>
          </a:p>
          <a:p>
            <a:pPr>
              <a:lnSpc>
                <a:spcPct val="200000"/>
              </a:lnSpc>
            </a:pPr>
            <a:r>
              <a:rPr lang="en-US" b="1" dirty="0"/>
              <a:t> </a:t>
            </a:r>
          </a:p>
          <a:p>
            <a:pPr>
              <a:lnSpc>
                <a:spcPct val="200000"/>
              </a:lnSpc>
            </a:pPr>
            <a:r>
              <a:rPr lang="en-US" b="1" dirty="0"/>
              <a:t> </a:t>
            </a:r>
          </a:p>
          <a:p>
            <a:pPr>
              <a:lnSpc>
                <a:spcPct val="200000"/>
              </a:lnSpc>
            </a:pPr>
            <a:endParaRPr lang="en-US" b="1" dirty="0"/>
          </a:p>
          <a:p>
            <a:pPr>
              <a:lnSpc>
                <a:spcPct val="200000"/>
              </a:lnSpc>
            </a:pPr>
            <a:endParaRPr lang="en-US" b="1" dirty="0"/>
          </a:p>
          <a:p>
            <a:pPr>
              <a:lnSpc>
                <a:spcPct val="200000"/>
              </a:lnSpc>
            </a:pPr>
            <a:r>
              <a:rPr lang="en-US" b="1" dirty="0"/>
              <a:t> </a:t>
            </a:r>
          </a:p>
          <a:p>
            <a:pPr>
              <a:lnSpc>
                <a:spcPct val="200000"/>
              </a:lnSpc>
            </a:pPr>
            <a:endParaRPr lang="en-US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419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62" name="Rectangle 2"/>
          <p:cNvSpPr>
            <a:spLocks noGrp="1" noChangeArrowheads="1"/>
          </p:cNvSpPr>
          <p:nvPr>
            <p:ph type="title"/>
          </p:nvPr>
        </p:nvSpPr>
        <p:spPr>
          <a:xfrm>
            <a:off x="291275" y="166116"/>
            <a:ext cx="7772400" cy="1143000"/>
          </a:xfrm>
        </p:spPr>
        <p:txBody>
          <a:bodyPr/>
          <a:lstStyle/>
          <a:p>
            <a:r>
              <a:rPr lang="en-US" altLang="en-US" sz="4000" b="1" dirty="0">
                <a:solidFill>
                  <a:schemeClr val="tx2"/>
                </a:solidFill>
              </a:rPr>
              <a:t>Goals of Cryptography</a:t>
            </a:r>
          </a:p>
        </p:txBody>
      </p:sp>
      <p:pic>
        <p:nvPicPr>
          <p:cNvPr id="1167363" name="Picture 3" descr="witch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34256" y="4395216"/>
            <a:ext cx="1905000" cy="14859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67364" name="Picture 4" descr="aw-co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857" y="1652016"/>
            <a:ext cx="1344613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7365" name="Picture 5" descr="do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856" y="1804416"/>
            <a:ext cx="1466850" cy="1676400"/>
          </a:xfrm>
          <a:prstGeom prst="rect">
            <a:avLst/>
          </a:prstGeom>
          <a:solidFill>
            <a:srgbClr val="CCFFCC"/>
          </a:solidFill>
        </p:spPr>
      </p:pic>
      <p:sp>
        <p:nvSpPr>
          <p:cNvPr id="1167366" name="AutoShape 6"/>
          <p:cNvSpPr>
            <a:spLocks noChangeArrowheads="1"/>
          </p:cNvSpPr>
          <p:nvPr/>
        </p:nvSpPr>
        <p:spPr bwMode="auto">
          <a:xfrm flipV="1">
            <a:off x="3343656" y="2642616"/>
            <a:ext cx="3810000" cy="228600"/>
          </a:xfrm>
          <a:prstGeom prst="leftRightArrow">
            <a:avLst>
              <a:gd name="adj1" fmla="val 50000"/>
              <a:gd name="adj2" fmla="val 333333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167367" name="AutoShape 7"/>
          <p:cNvSpPr>
            <a:spLocks noChangeArrowheads="1"/>
          </p:cNvSpPr>
          <p:nvPr/>
        </p:nvSpPr>
        <p:spPr bwMode="auto">
          <a:xfrm>
            <a:off x="4867656" y="3176016"/>
            <a:ext cx="533400" cy="762000"/>
          </a:xfrm>
          <a:prstGeom prst="curvedRightArrow">
            <a:avLst>
              <a:gd name="adj1" fmla="val 28571"/>
              <a:gd name="adj2" fmla="val 57143"/>
              <a:gd name="adj3" fmla="val 33333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167368" name="Text Box 8"/>
          <p:cNvSpPr txBox="1">
            <a:spLocks noChangeArrowheads="1"/>
          </p:cNvSpPr>
          <p:nvPr/>
        </p:nvSpPr>
        <p:spPr bwMode="auto">
          <a:xfrm>
            <a:off x="4250119" y="1842517"/>
            <a:ext cx="16764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sz="2400">
                <a:latin typeface="Times New Roman" panose="02020603050405020304" pitchFamily="18" charset="0"/>
              </a:rPr>
              <a:t>Dear Alice,</a:t>
            </a:r>
          </a:p>
        </p:txBody>
      </p:sp>
      <p:sp>
        <p:nvSpPr>
          <p:cNvPr id="1167369" name="Text Box 9"/>
          <p:cNvSpPr txBox="1">
            <a:spLocks noChangeArrowheads="1"/>
          </p:cNvSpPr>
          <p:nvPr/>
        </p:nvSpPr>
        <p:spPr bwMode="auto">
          <a:xfrm>
            <a:off x="1891094" y="3785616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>
                <a:latin typeface="Times New Roman" panose="02020603050405020304" pitchFamily="18" charset="0"/>
              </a:rPr>
              <a:t>Bob</a:t>
            </a:r>
          </a:p>
        </p:txBody>
      </p:sp>
      <p:sp>
        <p:nvSpPr>
          <p:cNvPr id="1167370" name="Text Box 10"/>
          <p:cNvSpPr txBox="1">
            <a:spLocks noChangeArrowheads="1"/>
          </p:cNvSpPr>
          <p:nvPr/>
        </p:nvSpPr>
        <p:spPr bwMode="auto">
          <a:xfrm>
            <a:off x="7458457" y="3709416"/>
            <a:ext cx="842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>
                <a:latin typeface="Times New Roman" panose="02020603050405020304" pitchFamily="18" charset="0"/>
              </a:rPr>
              <a:t>Alice</a:t>
            </a:r>
          </a:p>
        </p:txBody>
      </p:sp>
      <p:sp>
        <p:nvSpPr>
          <p:cNvPr id="1167371" name="Text Box 11"/>
          <p:cNvSpPr txBox="1">
            <a:spLocks noChangeArrowheads="1"/>
          </p:cNvSpPr>
          <p:nvPr/>
        </p:nvSpPr>
        <p:spPr bwMode="auto">
          <a:xfrm>
            <a:off x="6391657" y="4471416"/>
            <a:ext cx="657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>
                <a:latin typeface="Times New Roman" panose="02020603050405020304" pitchFamily="18" charset="0"/>
              </a:rPr>
              <a:t>Eve</a:t>
            </a:r>
          </a:p>
        </p:txBody>
      </p:sp>
      <p:sp>
        <p:nvSpPr>
          <p:cNvPr id="1167372" name="Oval 12"/>
          <p:cNvSpPr>
            <a:spLocks noChangeArrowheads="1"/>
          </p:cNvSpPr>
          <p:nvPr/>
        </p:nvSpPr>
        <p:spPr bwMode="auto">
          <a:xfrm>
            <a:off x="3800856" y="1043940"/>
            <a:ext cx="2590800" cy="6858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b="1">
                <a:latin typeface="Times New Roman" panose="02020603050405020304" pitchFamily="18" charset="0"/>
              </a:rPr>
              <a:t>Confidentiality</a:t>
            </a:r>
          </a:p>
        </p:txBody>
      </p:sp>
      <p:sp>
        <p:nvSpPr>
          <p:cNvPr id="1167373" name="Oval 13"/>
          <p:cNvSpPr>
            <a:spLocks noChangeArrowheads="1"/>
          </p:cNvSpPr>
          <p:nvPr/>
        </p:nvSpPr>
        <p:spPr bwMode="auto">
          <a:xfrm>
            <a:off x="6467856" y="5157216"/>
            <a:ext cx="2590800" cy="6858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b="1">
                <a:latin typeface="Times New Roman" panose="02020603050405020304" pitchFamily="18" charset="0"/>
              </a:rPr>
              <a:t>Availability</a:t>
            </a:r>
          </a:p>
        </p:txBody>
      </p:sp>
      <p:sp>
        <p:nvSpPr>
          <p:cNvPr id="1167374" name="Oval 14"/>
          <p:cNvSpPr>
            <a:spLocks noChangeArrowheads="1"/>
          </p:cNvSpPr>
          <p:nvPr/>
        </p:nvSpPr>
        <p:spPr bwMode="auto">
          <a:xfrm>
            <a:off x="1210056" y="5233416"/>
            <a:ext cx="2590800" cy="6858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b="1">
                <a:latin typeface="Times New Roman" panose="02020603050405020304" pitchFamily="18" charset="0"/>
              </a:rPr>
              <a:t>Integrity</a:t>
            </a:r>
          </a:p>
        </p:txBody>
      </p:sp>
    </p:spTree>
    <p:extLst>
      <p:ext uri="{BB962C8B-B14F-4D97-AF65-F5344CB8AC3E}">
        <p14:creationId xmlns:p14="http://schemas.microsoft.com/office/powerpoint/2010/main" val="51453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167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167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167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372" grpId="0" animBg="1" autoUpdateAnimBg="0"/>
      <p:bldP spid="1167373" grpId="0" animBg="1" autoUpdateAnimBg="0"/>
      <p:bldP spid="1167374" grpId="0" animBg="1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99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</a:rPr>
              <a:t>Confidentiality</a:t>
            </a:r>
          </a:p>
        </p:txBody>
      </p:sp>
      <p:sp>
        <p:nvSpPr>
          <p:cNvPr id="1166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Information is exchanged over the un-trusted network.</a:t>
            </a:r>
          </a:p>
          <a:p>
            <a:r>
              <a:rPr lang="en-US" altLang="en-US"/>
              <a:t>Information, while exchange, should remain secret. </a:t>
            </a:r>
          </a:p>
          <a:p>
            <a:r>
              <a:rPr lang="en-US" altLang="en-US"/>
              <a:t>Confidentiality related to both the storage as well as transmission of information. </a:t>
            </a:r>
          </a:p>
        </p:txBody>
      </p:sp>
    </p:spTree>
    <p:extLst>
      <p:ext uri="{BB962C8B-B14F-4D97-AF65-F5344CB8AC3E}">
        <p14:creationId xmlns:p14="http://schemas.microsoft.com/office/powerpoint/2010/main" val="2055406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</a:rPr>
              <a:t>Integrity</a:t>
            </a:r>
          </a:p>
        </p:txBody>
      </p:sp>
      <p:sp>
        <p:nvSpPr>
          <p:cNvPr id="1169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/>
              <a:t>Information is always changing. </a:t>
            </a:r>
          </a:p>
          <a:p>
            <a:pPr>
              <a:lnSpc>
                <a:spcPct val="90000"/>
              </a:lnSpc>
            </a:pPr>
            <a:endParaRPr lang="en-US" altLang="en-US" sz="2400"/>
          </a:p>
          <a:p>
            <a:pPr>
              <a:lnSpc>
                <a:spcPct val="90000"/>
              </a:lnSpc>
            </a:pPr>
            <a:r>
              <a:rPr lang="en-US" altLang="en-US" sz="2400"/>
              <a:t>But the change should be made by authorized users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modification: change made by unauthorized users.</a:t>
            </a:r>
          </a:p>
          <a:p>
            <a:pPr>
              <a:lnSpc>
                <a:spcPct val="90000"/>
              </a:lnSpc>
            </a:pPr>
            <a:endParaRPr lang="en-US" altLang="en-US" sz="2400"/>
          </a:p>
          <a:p>
            <a:pPr>
              <a:lnSpc>
                <a:spcPct val="90000"/>
              </a:lnSpc>
            </a:pPr>
            <a:r>
              <a:rPr lang="en-US" altLang="en-US" sz="2400"/>
              <a:t>Need techniques to ensure the integrity of data: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preventing the modification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detect any modification made</a:t>
            </a:r>
          </a:p>
        </p:txBody>
      </p:sp>
    </p:spTree>
    <p:extLst>
      <p:ext uri="{BB962C8B-B14F-4D97-AF65-F5344CB8AC3E}">
        <p14:creationId xmlns:p14="http://schemas.microsoft.com/office/powerpoint/2010/main" val="791435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</a:rPr>
              <a:t>Availability</a:t>
            </a:r>
          </a:p>
        </p:txBody>
      </p:sp>
      <p:sp>
        <p:nvSpPr>
          <p:cNvPr id="1170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Confidentiality and Integrity should not hinder the availability of data.</a:t>
            </a:r>
          </a:p>
          <a:p>
            <a:pPr>
              <a:lnSpc>
                <a:spcPct val="90000"/>
              </a:lnSpc>
            </a:pPr>
            <a:endParaRPr lang="en-US" altLang="en-US"/>
          </a:p>
          <a:p>
            <a:pPr>
              <a:lnSpc>
                <a:spcPct val="90000"/>
              </a:lnSpc>
            </a:pPr>
            <a:r>
              <a:rPr lang="en-US" altLang="en-US"/>
              <a:t>Data must be available to authorized users.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/>
              <a:t>  </a:t>
            </a:r>
          </a:p>
          <a:p>
            <a:pPr>
              <a:lnSpc>
                <a:spcPct val="90000"/>
              </a:lnSpc>
            </a:pPr>
            <a:r>
              <a:rPr lang="en-US" altLang="en-US"/>
              <a:t>Cryptographic mechanisms should have a small overhead.</a:t>
            </a:r>
          </a:p>
        </p:txBody>
      </p:sp>
    </p:spTree>
    <p:extLst>
      <p:ext uri="{BB962C8B-B14F-4D97-AF65-F5344CB8AC3E}">
        <p14:creationId xmlns:p14="http://schemas.microsoft.com/office/powerpoint/2010/main" val="149999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</a:rPr>
              <a:t>Mechanisms </a:t>
            </a:r>
          </a:p>
        </p:txBody>
      </p:sp>
      <p:sp>
        <p:nvSpPr>
          <p:cNvPr id="1172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Cryptographic Algorithms are used to achieve the above goal.</a:t>
            </a:r>
          </a:p>
          <a:p>
            <a:r>
              <a:rPr lang="en-US" altLang="en-US"/>
              <a:t>They rely on a secret piece of information, called the key. </a:t>
            </a:r>
          </a:p>
          <a:p>
            <a:r>
              <a:rPr lang="en-US" altLang="en-US"/>
              <a:t>The algorithms are published.</a:t>
            </a:r>
          </a:p>
          <a:p>
            <a:r>
              <a:rPr lang="en-US" altLang="en-US"/>
              <a:t>Attackers objective is to obtain the key from the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2045060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/>
          </p:cNvSpPr>
          <p:nvPr>
            <p:ph type="title"/>
          </p:nvPr>
        </p:nvSpPr>
        <p:spPr bwMode="auto">
          <a:xfrm>
            <a:off x="481584" y="19138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tx2"/>
                </a:solidFill>
              </a:rPr>
              <a:t>Cryptosystem</a:t>
            </a:r>
          </a:p>
        </p:txBody>
      </p:sp>
      <p:sp>
        <p:nvSpPr>
          <p:cNvPr id="145411" name="Rectangle 3"/>
          <p:cNvSpPr>
            <a:spLocks noGrp="1"/>
          </p:cNvSpPr>
          <p:nvPr>
            <p:ph type="body" idx="1"/>
          </p:nvPr>
        </p:nvSpPr>
        <p:spPr>
          <a:xfrm>
            <a:off x="1106424" y="1371600"/>
            <a:ext cx="7772400" cy="4724400"/>
          </a:xfrm>
        </p:spPr>
        <p:txBody>
          <a:bodyPr>
            <a:normAutofit lnSpcReduction="10000"/>
          </a:bodyPr>
          <a:lstStyle/>
          <a:p>
            <a:pPr marL="609600" indent="-609600">
              <a:buNone/>
              <a:defRPr/>
            </a:pPr>
            <a:r>
              <a:rPr lang="en-US" dirty="0"/>
              <a:t> A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cryptosystem</a:t>
            </a:r>
            <a:r>
              <a:rPr lang="en-US" dirty="0"/>
              <a:t> is a five-</a:t>
            </a:r>
            <a:r>
              <a:rPr lang="en-US" dirty="0" err="1"/>
              <a:t>tuple</a:t>
            </a:r>
            <a:r>
              <a:rPr lang="en-US" dirty="0"/>
              <a:t> (</a:t>
            </a:r>
            <a:r>
              <a:rPr lang="en-US" dirty="0">
                <a:latin typeface="Castellar" pitchFamily="18" charset="0"/>
              </a:rPr>
              <a:t>P</a:t>
            </a:r>
            <a:r>
              <a:rPr lang="en-US" dirty="0"/>
              <a:t>,</a:t>
            </a:r>
            <a:r>
              <a:rPr lang="en-US" dirty="0">
                <a:latin typeface="Castellar" pitchFamily="18" charset="0"/>
              </a:rPr>
              <a:t>C</a:t>
            </a:r>
            <a:r>
              <a:rPr lang="en-US" dirty="0"/>
              <a:t>,</a:t>
            </a:r>
            <a:r>
              <a:rPr lang="en-US" dirty="0">
                <a:latin typeface="Castellar" pitchFamily="18" charset="0"/>
              </a:rPr>
              <a:t>K</a:t>
            </a:r>
            <a:r>
              <a:rPr lang="en-US" dirty="0"/>
              <a:t>,</a:t>
            </a:r>
            <a:r>
              <a:rPr lang="en-US" dirty="0">
                <a:latin typeface="Castellar" pitchFamily="18" charset="0"/>
              </a:rPr>
              <a:t>E</a:t>
            </a:r>
            <a:r>
              <a:rPr lang="en-US" dirty="0"/>
              <a:t>,</a:t>
            </a:r>
            <a:r>
              <a:rPr lang="en-US" dirty="0">
                <a:latin typeface="Castellar" pitchFamily="18" charset="0"/>
              </a:rPr>
              <a:t>D</a:t>
            </a:r>
            <a:r>
              <a:rPr lang="en-US" dirty="0"/>
              <a:t>), where the following are satisfied:</a:t>
            </a:r>
          </a:p>
          <a:p>
            <a:pPr marL="609600" indent="-609600">
              <a:defRPr/>
            </a:pPr>
            <a:r>
              <a:rPr lang="en-US" b="1" dirty="0"/>
              <a:t> </a:t>
            </a:r>
            <a:r>
              <a:rPr lang="en-US" dirty="0">
                <a:latin typeface="Castellar" pitchFamily="18" charset="0"/>
              </a:rPr>
              <a:t>P</a:t>
            </a:r>
            <a:r>
              <a:rPr lang="en-US" dirty="0"/>
              <a:t> is a finite set of possible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plaintexts</a:t>
            </a:r>
          </a:p>
          <a:p>
            <a:pPr marL="609600" indent="-609600">
              <a:defRPr/>
            </a:pPr>
            <a:r>
              <a:rPr lang="en-US" b="1" dirty="0"/>
              <a:t> </a:t>
            </a:r>
            <a:r>
              <a:rPr lang="en-US" dirty="0">
                <a:latin typeface="Castellar" pitchFamily="18" charset="0"/>
              </a:rPr>
              <a:t>C</a:t>
            </a:r>
            <a:r>
              <a:rPr lang="en-US" dirty="0"/>
              <a:t> is</a:t>
            </a:r>
            <a:r>
              <a:rPr lang="en-US" b="1" dirty="0"/>
              <a:t> </a:t>
            </a:r>
            <a:r>
              <a:rPr lang="en-US" dirty="0"/>
              <a:t>a finite set of possible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</a:rPr>
              <a:t>ciphertexts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  <a:p>
            <a:pPr marL="609600" indent="-609600">
              <a:defRPr/>
            </a:pPr>
            <a:r>
              <a:rPr lang="en-US" b="1" dirty="0"/>
              <a:t> </a:t>
            </a:r>
            <a:r>
              <a:rPr lang="en-US" dirty="0">
                <a:latin typeface="Castellar" pitchFamily="18" charset="0"/>
              </a:rPr>
              <a:t>K</a:t>
            </a:r>
            <a:r>
              <a:rPr lang="en-US" dirty="0"/>
              <a:t>, the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</a:rPr>
              <a:t>keyspace</a:t>
            </a:r>
            <a:r>
              <a:rPr lang="en-US" dirty="0"/>
              <a:t>, is a finite set of possible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keys</a:t>
            </a:r>
          </a:p>
          <a:p>
            <a:pPr marL="609600" indent="-609600">
              <a:defRPr/>
            </a:pPr>
            <a:r>
              <a:rPr lang="en-US" b="1" dirty="0">
                <a:sym typeface="Symbol" pitchFamily="18" charset="2"/>
              </a:rPr>
              <a:t></a:t>
            </a:r>
            <a:r>
              <a:rPr lang="en-US" i="1" dirty="0">
                <a:sym typeface="Symbol" pitchFamily="18" charset="2"/>
              </a:rPr>
              <a:t>K</a:t>
            </a:r>
            <a:r>
              <a:rPr lang="en-US" dirty="0">
                <a:sym typeface="Symbol" pitchFamily="18" charset="2"/>
              </a:rPr>
              <a:t></a:t>
            </a:r>
            <a:r>
              <a:rPr lang="en-US" dirty="0">
                <a:latin typeface="Castellar" pitchFamily="18" charset="0"/>
              </a:rPr>
              <a:t>K</a:t>
            </a:r>
          </a:p>
          <a:p>
            <a:pPr marL="609600" indent="-609600">
              <a:buNone/>
              <a:defRPr/>
            </a:pPr>
            <a:r>
              <a:rPr lang="en-US" dirty="0">
                <a:latin typeface="Castellar" pitchFamily="18" charset="0"/>
              </a:rPr>
              <a:t>	     </a:t>
            </a:r>
            <a:r>
              <a:rPr lang="en-US" dirty="0"/>
              <a:t>Encryption Rule : </a:t>
            </a:r>
            <a:r>
              <a:rPr lang="en-US" b="1" dirty="0">
                <a:sym typeface="Symbol" pitchFamily="18" charset="2"/>
              </a:rPr>
              <a:t></a:t>
            </a:r>
            <a:r>
              <a:rPr lang="en-US" i="1" dirty="0" err="1">
                <a:sym typeface="Symbol" pitchFamily="18" charset="2"/>
              </a:rPr>
              <a:t>e</a:t>
            </a:r>
            <a:r>
              <a:rPr lang="en-US" i="1" baseline="-25000" dirty="0" err="1">
                <a:sym typeface="Symbol" pitchFamily="18" charset="2"/>
              </a:rPr>
              <a:t>K</a:t>
            </a:r>
            <a:r>
              <a:rPr lang="en-US" dirty="0" err="1">
                <a:sym typeface="Symbol" pitchFamily="18" charset="2"/>
              </a:rPr>
              <a:t></a:t>
            </a:r>
            <a:r>
              <a:rPr lang="en-US" dirty="0" err="1">
                <a:latin typeface="Castellar" pitchFamily="18" charset="0"/>
              </a:rPr>
              <a:t>E</a:t>
            </a:r>
            <a:r>
              <a:rPr lang="en-US" dirty="0"/>
              <a:t> </a:t>
            </a:r>
          </a:p>
          <a:p>
            <a:pPr marL="609600" indent="-609600">
              <a:buNone/>
              <a:defRPr/>
            </a:pPr>
            <a:r>
              <a:rPr lang="en-US" b="1" dirty="0">
                <a:sym typeface="Symbol" pitchFamily="18" charset="2"/>
              </a:rPr>
              <a:t>               </a:t>
            </a:r>
            <a:r>
              <a:rPr lang="en-US" dirty="0">
                <a:sym typeface="Symbol" pitchFamily="18" charset="2"/>
              </a:rPr>
              <a:t>Decryption Rule : </a:t>
            </a:r>
            <a:r>
              <a:rPr lang="en-US" b="1" dirty="0">
                <a:sym typeface="Symbol" pitchFamily="18" charset="2"/>
              </a:rPr>
              <a:t></a:t>
            </a:r>
            <a:r>
              <a:rPr lang="en-US" i="1" dirty="0" err="1">
                <a:sym typeface="Symbol" pitchFamily="18" charset="2"/>
              </a:rPr>
              <a:t>d</a:t>
            </a:r>
            <a:r>
              <a:rPr lang="en-US" i="1" baseline="-25000" dirty="0" err="1">
                <a:sym typeface="Symbol" pitchFamily="18" charset="2"/>
              </a:rPr>
              <a:t>K</a:t>
            </a:r>
            <a:r>
              <a:rPr lang="en-US" dirty="0" err="1">
                <a:sym typeface="Symbol" pitchFamily="18" charset="2"/>
              </a:rPr>
              <a:t></a:t>
            </a:r>
            <a:r>
              <a:rPr lang="en-US" dirty="0" err="1">
                <a:latin typeface="Castellar" pitchFamily="18" charset="0"/>
              </a:rPr>
              <a:t>D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     Each </a:t>
            </a:r>
            <a:r>
              <a:rPr lang="en-US" i="1" dirty="0" err="1">
                <a:sym typeface="Symbol" pitchFamily="18" charset="2"/>
              </a:rPr>
              <a:t>e</a:t>
            </a:r>
            <a:r>
              <a:rPr lang="en-US" i="1" baseline="-25000" dirty="0" err="1">
                <a:sym typeface="Symbol" pitchFamily="18" charset="2"/>
              </a:rPr>
              <a:t>K</a:t>
            </a:r>
            <a:r>
              <a:rPr lang="en-US" dirty="0">
                <a:sym typeface="Symbol" pitchFamily="18" charset="2"/>
              </a:rPr>
              <a:t>: </a:t>
            </a:r>
            <a:r>
              <a:rPr lang="en-US" dirty="0">
                <a:latin typeface="Castellar" pitchFamily="18" charset="0"/>
              </a:rPr>
              <a:t>P</a:t>
            </a:r>
            <a:r>
              <a:rPr lang="en-US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dirty="0">
                <a:latin typeface="Castellar" pitchFamily="18" charset="0"/>
              </a:rPr>
              <a:t>C</a:t>
            </a:r>
            <a:r>
              <a:rPr lang="en-US" dirty="0"/>
              <a:t> and </a:t>
            </a:r>
            <a:r>
              <a:rPr lang="en-US" i="1" dirty="0" err="1">
                <a:sym typeface="Symbol" pitchFamily="18" charset="2"/>
              </a:rPr>
              <a:t>d</a:t>
            </a:r>
            <a:r>
              <a:rPr lang="en-US" i="1" baseline="-25000" dirty="0" err="1">
                <a:sym typeface="Symbol" pitchFamily="18" charset="2"/>
              </a:rPr>
              <a:t>K</a:t>
            </a:r>
            <a:r>
              <a:rPr lang="en-US" dirty="0">
                <a:sym typeface="Symbol" pitchFamily="18" charset="2"/>
              </a:rPr>
              <a:t>: </a:t>
            </a:r>
            <a:r>
              <a:rPr lang="en-US" dirty="0">
                <a:latin typeface="Castellar" pitchFamily="18" charset="0"/>
              </a:rPr>
              <a:t>C</a:t>
            </a:r>
            <a:r>
              <a:rPr lang="en-US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dirty="0">
                <a:latin typeface="Castellar" pitchFamily="18" charset="0"/>
              </a:rPr>
              <a:t>P</a:t>
            </a:r>
            <a:r>
              <a:rPr lang="en-US" dirty="0"/>
              <a:t> are functions     </a:t>
            </a:r>
          </a:p>
          <a:p>
            <a:pPr marL="609600" indent="-609600">
              <a:buNone/>
              <a:defRPr/>
            </a:pPr>
            <a:r>
              <a:rPr lang="en-US" dirty="0"/>
              <a:t>               such that </a:t>
            </a:r>
            <a:r>
              <a:rPr lang="en-US" b="1" dirty="0">
                <a:sym typeface="Symbol" pitchFamily="18" charset="2"/>
              </a:rPr>
              <a:t></a:t>
            </a:r>
            <a:r>
              <a:rPr lang="en-US" i="1" dirty="0" err="1">
                <a:sym typeface="Symbol" pitchFamily="18" charset="2"/>
              </a:rPr>
              <a:t>x</a:t>
            </a:r>
            <a:r>
              <a:rPr lang="en-US" dirty="0" err="1">
                <a:sym typeface="Symbol" pitchFamily="18" charset="2"/>
              </a:rPr>
              <a:t></a:t>
            </a:r>
            <a:r>
              <a:rPr lang="en-US" dirty="0" err="1">
                <a:latin typeface="Castellar" pitchFamily="18" charset="0"/>
              </a:rPr>
              <a:t>P</a:t>
            </a:r>
            <a:r>
              <a:rPr lang="en-US" dirty="0"/>
              <a:t>, </a:t>
            </a:r>
            <a:r>
              <a:rPr lang="en-US" i="1" dirty="0" err="1">
                <a:sym typeface="Symbol" pitchFamily="18" charset="2"/>
              </a:rPr>
              <a:t>d</a:t>
            </a:r>
            <a:r>
              <a:rPr lang="en-US" i="1" baseline="-25000" dirty="0" err="1">
                <a:sym typeface="Symbol" pitchFamily="18" charset="2"/>
              </a:rPr>
              <a:t>K</a:t>
            </a:r>
            <a:r>
              <a:rPr lang="en-US" dirty="0">
                <a:sym typeface="Symbol" pitchFamily="18" charset="2"/>
              </a:rPr>
              <a:t>(</a:t>
            </a:r>
            <a:r>
              <a:rPr lang="en-US" i="1" dirty="0" err="1">
                <a:sym typeface="Symbol" pitchFamily="18" charset="2"/>
              </a:rPr>
              <a:t>e</a:t>
            </a:r>
            <a:r>
              <a:rPr lang="en-US" i="1" baseline="-25000" dirty="0" err="1">
                <a:sym typeface="Symbol" pitchFamily="18" charset="2"/>
              </a:rPr>
              <a:t>K</a:t>
            </a:r>
            <a:r>
              <a:rPr lang="en-US" dirty="0">
                <a:sym typeface="Symbol" pitchFamily="18" charset="2"/>
              </a:rPr>
              <a:t>(</a:t>
            </a:r>
            <a:r>
              <a:rPr lang="en-US" i="1" dirty="0">
                <a:sym typeface="Symbol" pitchFamily="18" charset="2"/>
              </a:rPr>
              <a:t>x</a:t>
            </a:r>
            <a:r>
              <a:rPr lang="en-US" dirty="0">
                <a:sym typeface="Symbol" pitchFamily="18" charset="2"/>
              </a:rPr>
              <a:t>)) = </a:t>
            </a:r>
            <a:r>
              <a:rPr lang="en-US" i="1" dirty="0">
                <a:sym typeface="Symbol" pitchFamily="18" charset="2"/>
              </a:rPr>
              <a:t>x</a:t>
            </a:r>
            <a:r>
              <a:rPr lang="en-US" dirty="0">
                <a:sym typeface="Symbol" pitchFamily="18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9515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/>
          </p:cNvSpPr>
          <p:nvPr>
            <p:ph type="title"/>
          </p:nvPr>
        </p:nvSpPr>
        <p:spPr bwMode="auto">
          <a:xfrm>
            <a:off x="902208" y="310896"/>
            <a:ext cx="7772400" cy="91440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tx2"/>
                </a:solidFill>
                <a:ea typeface="ＭＳ Ｐゴシック" pitchFamily="34" charset="-128"/>
              </a:rPr>
              <a:t>Taxonomy of Crypto</a:t>
            </a:r>
          </a:p>
        </p:txBody>
      </p:sp>
      <p:sp>
        <p:nvSpPr>
          <p:cNvPr id="146435" name="Rectangle 3"/>
          <p:cNvSpPr>
            <a:spLocks noGrp="1"/>
          </p:cNvSpPr>
          <p:nvPr>
            <p:ph type="body" idx="1"/>
          </p:nvPr>
        </p:nvSpPr>
        <p:spPr>
          <a:xfrm>
            <a:off x="902208" y="1225296"/>
            <a:ext cx="7848600" cy="47244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Symmetric Key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/>
              <a:t>Same key for encryption as for decryption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/>
              <a:t>K</a:t>
            </a:r>
            <a:r>
              <a:rPr lang="en-US" baseline="-25000" dirty="0"/>
              <a:t>a</a:t>
            </a:r>
            <a:r>
              <a:rPr lang="en-US" dirty="0"/>
              <a:t>=K</a:t>
            </a:r>
            <a:r>
              <a:rPr lang="en-US" baseline="-25000" dirty="0"/>
              <a:t>b</a:t>
            </a:r>
          </a:p>
          <a:p>
            <a:pPr lvl="1">
              <a:lnSpc>
                <a:spcPct val="90000"/>
              </a:lnSpc>
              <a:defRPr/>
            </a:pPr>
            <a:endParaRPr lang="en-US" dirty="0"/>
          </a:p>
          <a:p>
            <a:pPr>
              <a:lnSpc>
                <a:spcPct val="90000"/>
              </a:lnSpc>
              <a:defRPr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Asymmetric Key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/>
              <a:t>Two keys, one for encryption (public), and one for decryption (private)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 err="1"/>
              <a:t>K</a:t>
            </a:r>
            <a:r>
              <a:rPr lang="en-US" baseline="-25000" dirty="0" err="1"/>
              <a:t>a</a:t>
            </a:r>
            <a:r>
              <a:rPr lang="en-US" dirty="0" err="1"/>
              <a:t>≠K</a:t>
            </a:r>
            <a:r>
              <a:rPr lang="en-US" baseline="-25000" dirty="0" err="1"/>
              <a:t>b</a:t>
            </a:r>
            <a:endParaRPr lang="en-US" dirty="0"/>
          </a:p>
          <a:p>
            <a:pPr lvl="1">
              <a:lnSpc>
                <a:spcPct val="90000"/>
              </a:lnSpc>
              <a:defRPr/>
            </a:pPr>
            <a:r>
              <a:rPr lang="en-US" dirty="0"/>
              <a:t>K</a:t>
            </a:r>
            <a:r>
              <a:rPr lang="en-US" baseline="-25000" dirty="0"/>
              <a:t>a </a:t>
            </a:r>
            <a:r>
              <a:rPr lang="en-US" dirty="0"/>
              <a:t>is often referred to as the public key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/>
              <a:t>K</a:t>
            </a:r>
            <a:r>
              <a:rPr lang="en-US" baseline="-25000" dirty="0"/>
              <a:t>b</a:t>
            </a:r>
            <a:r>
              <a:rPr lang="en-US" dirty="0"/>
              <a:t> is often referred to as the private key</a:t>
            </a:r>
          </a:p>
          <a:p>
            <a:pPr lvl="1">
              <a:lnSpc>
                <a:spcPct val="90000"/>
              </a:lnSpc>
              <a:defRPr/>
            </a:pPr>
            <a:r>
              <a:rPr lang="en-US" i="1" dirty="0"/>
              <a:t>Assumption: It is a hard problem to infer K</a:t>
            </a:r>
            <a:r>
              <a:rPr lang="en-US" i="1" baseline="-25000" dirty="0"/>
              <a:t>b</a:t>
            </a:r>
            <a:r>
              <a:rPr lang="en-US" i="1" dirty="0"/>
              <a:t> from K</a:t>
            </a:r>
            <a:r>
              <a:rPr lang="en-US" i="1" baseline="-25000" dirty="0"/>
              <a:t>a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33067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26531CA6B29D498611FF44E4B9A516" ma:contentTypeVersion="7" ma:contentTypeDescription="Create a new document." ma:contentTypeScope="" ma:versionID="d7e205b1d5166a5e13209c9c34057cb0">
  <xsd:schema xmlns:xsd="http://www.w3.org/2001/XMLSchema" xmlns:xs="http://www.w3.org/2001/XMLSchema" xmlns:p="http://schemas.microsoft.com/office/2006/metadata/properties" xmlns:ns2="f4f41830-a3a6-4385-8543-65e908e34dde" targetNamespace="http://schemas.microsoft.com/office/2006/metadata/properties" ma:root="true" ma:fieldsID="652eda916873b293ba8ed682d85b4e26" ns2:_="">
    <xsd:import namespace="f4f41830-a3a6-4385-8543-65e908e34dd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f41830-a3a6-4385-8543-65e908e34d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08EE94F-4033-4134-B9FA-C0374F0DBD8F}"/>
</file>

<file path=customXml/itemProps2.xml><?xml version="1.0" encoding="utf-8"?>
<ds:datastoreItem xmlns:ds="http://schemas.openxmlformats.org/officeDocument/2006/customXml" ds:itemID="{831698CB-9C8B-4259-83D0-F88278B56774}"/>
</file>

<file path=customXml/itemProps3.xml><?xml version="1.0" encoding="utf-8"?>
<ds:datastoreItem xmlns:ds="http://schemas.openxmlformats.org/officeDocument/2006/customXml" ds:itemID="{E1409084-96A9-4218-97A8-479A47C75423}"/>
</file>

<file path=docProps/app.xml><?xml version="1.0" encoding="utf-8"?>
<Properties xmlns="http://schemas.openxmlformats.org/officeDocument/2006/extended-properties" xmlns:vt="http://schemas.openxmlformats.org/officeDocument/2006/docPropsVTypes">
  <TotalTime>4930</TotalTime>
  <Words>1577</Words>
  <Application>Microsoft Office PowerPoint</Application>
  <PresentationFormat>Widescreen</PresentationFormat>
  <Paragraphs>339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Arial</vt:lpstr>
      <vt:lpstr>Calibri</vt:lpstr>
      <vt:lpstr>Calibri Light</vt:lpstr>
      <vt:lpstr>Castellar</vt:lpstr>
      <vt:lpstr>High Tower Text</vt:lpstr>
      <vt:lpstr>Kozuka Gothic Pro L</vt:lpstr>
      <vt:lpstr>Times New Roman</vt:lpstr>
      <vt:lpstr>Verdana</vt:lpstr>
      <vt:lpstr>Wingdings</vt:lpstr>
      <vt:lpstr>Wingdings 2</vt:lpstr>
      <vt:lpstr>Office Theme</vt:lpstr>
      <vt:lpstr>PowerPoint Presentation</vt:lpstr>
      <vt:lpstr>PowerPoint Presentation</vt:lpstr>
      <vt:lpstr>Goals of Cryptography</vt:lpstr>
      <vt:lpstr>Confidentiality</vt:lpstr>
      <vt:lpstr>Integrity</vt:lpstr>
      <vt:lpstr>Availability</vt:lpstr>
      <vt:lpstr>Mechanisms </vt:lpstr>
      <vt:lpstr>Cryptosystem</vt:lpstr>
      <vt:lpstr>Taxonomy of Crypto</vt:lpstr>
      <vt:lpstr>Block Cipher : A Symmetric Key Encryption</vt:lpstr>
      <vt:lpstr>Block Cipher : Decryption</vt:lpstr>
      <vt:lpstr>Structure of a Block Cipher</vt:lpstr>
      <vt:lpstr>Key and Block length</vt:lpstr>
      <vt:lpstr>An Encryption Round</vt:lpstr>
      <vt:lpstr>Cryptographic Attacks</vt:lpstr>
      <vt:lpstr>Cryptanalysis and the Kerckhoff’s Principle </vt:lpstr>
      <vt:lpstr>A Basic Cipher and the notion of Differential</vt:lpstr>
      <vt:lpstr>PowerPoint Presentation</vt:lpstr>
      <vt:lpstr>Attack on the Cipher</vt:lpstr>
      <vt:lpstr>The Differential Attack</vt:lpstr>
      <vt:lpstr>The Differential Attack (Contd.)</vt:lpstr>
      <vt:lpstr>Advanced Encryption Standard (AES)</vt:lpstr>
      <vt:lpstr>What is AES?</vt:lpstr>
      <vt:lpstr>The AES State Representation</vt:lpstr>
      <vt:lpstr>AES-128 Encryption</vt:lpstr>
      <vt:lpstr>AES-128  Decryption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Sushanta Mahapatra</dc:creator>
  <cp:lastModifiedBy>Siddhartha Chowdhury</cp:lastModifiedBy>
  <cp:revision>106</cp:revision>
  <dcterms:created xsi:type="dcterms:W3CDTF">2018-09-11T10:32:04Z</dcterms:created>
  <dcterms:modified xsi:type="dcterms:W3CDTF">2021-01-05T17:26:59Z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0x010100A626531CA6B29D498611FF44E4B9A516</vt:lpwstr>
  </property>
</Properties>
</file>